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268" r:id="rId4"/>
    <p:sldId id="267" r:id="rId5"/>
    <p:sldId id="278" r:id="rId6"/>
    <p:sldId id="288" r:id="rId7"/>
    <p:sldId id="291" r:id="rId8"/>
    <p:sldId id="289" r:id="rId9"/>
    <p:sldId id="290" r:id="rId10"/>
    <p:sldId id="269" r:id="rId11"/>
    <p:sldId id="270" r:id="rId12"/>
    <p:sldId id="272" r:id="rId13"/>
    <p:sldId id="274" r:id="rId14"/>
    <p:sldId id="276" r:id="rId15"/>
    <p:sldId id="280" r:id="rId16"/>
    <p:sldId id="283" r:id="rId17"/>
    <p:sldId id="285" r:id="rId18"/>
    <p:sldId id="292" r:id="rId19"/>
    <p:sldId id="28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1D0"/>
    <a:srgbClr val="5064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24"/>
  </p:normalViewPr>
  <p:slideViewPr>
    <p:cSldViewPr snapToGrid="0" snapToObjects="1">
      <p:cViewPr varScale="1">
        <p:scale>
          <a:sx n="90" d="100"/>
          <a:sy n="90" d="100"/>
        </p:scale>
        <p:origin x="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4DFEE-7C01-7849-B62D-F674DC0C649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F0FEF0-A6CB-604D-8522-AA2B298D3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94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0FEF0-A6CB-604D-8522-AA2B298D3E1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588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0FEF0-A6CB-604D-8522-AA2B298D3E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239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0FEF0-A6CB-604D-8522-AA2B298D3E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806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312E7-3690-9E40-8F5E-59FA009CC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4F32A4-B484-B844-B6B1-39E33F516A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954AA-FA60-2248-BB6D-645497D2A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BF861-C0D1-1047-B8CE-2854080AE70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825BC-070F-C047-B2CF-CAC04262B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2A53F-7787-D44B-851C-E140540B1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AAACA-BDB4-4548-9BA7-F07767811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270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912DC-001E-3147-BCE5-05B3DFDBF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93F98E-202C-874C-B6B6-A2CF86024C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56903-C244-6745-A342-ED7F8C4E9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BF861-C0D1-1047-B8CE-2854080AE70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8CB1E-5680-464E-8DA4-04EF63A1B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F66B1-CB85-3D4B-93D1-4CB91FB84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AAACA-BDB4-4548-9BA7-F07767811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47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F1061B-165B-8D42-AF5F-2DA18C13E5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6653C5-077E-0E49-9F93-BA87598B59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5685C-E030-C549-90D0-D9AFF4BDB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BF861-C0D1-1047-B8CE-2854080AE70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046BD-540A-6E49-9C9F-83C95C0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6815E-A691-4B47-A955-A5BFE3230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AAACA-BDB4-4548-9BA7-F07767811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900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EBD4E-B685-3F44-86F4-639E9FEC8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51F52-A2A9-6D44-9B4C-03BB0FA70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115FD-E97B-3947-AC11-C62B4824B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BF861-C0D1-1047-B8CE-2854080AE70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64FB4-9625-C646-ADD8-087021AC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17DC0-9301-5548-8B08-1F407CC6B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AAACA-BDB4-4548-9BA7-F07767811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94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9562D-5C7F-CD48-AA5E-82CE430B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2B3FE1-7403-4744-AB00-5365BA77F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AC52E-12E9-6948-82E0-A907131CF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BF861-C0D1-1047-B8CE-2854080AE70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37421-1A52-7B44-B4A6-79D57DA0C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A1049-B306-A949-873A-C9380C3E7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AAACA-BDB4-4548-9BA7-F07767811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871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7C6D7-C8FA-274F-AAC8-F1653F0D6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E464B-0B8E-8644-A95C-09FAD917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656B41-07BE-FF43-A6B3-ADBE4F482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05313D-41A1-6540-BC10-00A61AB85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BF861-C0D1-1047-B8CE-2854080AE70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1C0773-ECCD-FE41-BE73-2A7901467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2F0820-6780-BD48-BD7C-42ADE68B2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AAACA-BDB4-4548-9BA7-F07767811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539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37197-2498-EB48-85B3-CE2C329D3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B77FD1-88FE-154F-A371-DA3FA6C88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3516D-5FC0-2543-BE67-F7E53A14A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C31B6F-A4B9-E247-AC11-BFC8B48623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9FF591-FAC2-F04F-B70D-312B3F22E6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40B560-347A-064F-B46F-107FFEA09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BF861-C0D1-1047-B8CE-2854080AE70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E7E78-5EFE-7444-9BEC-56800FD8B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8EBC03-5A0F-5440-BC6D-477657D35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AAACA-BDB4-4548-9BA7-F07767811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426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3A7D7-A4CA-9D49-AEDB-27D00D2E7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9C5340-ABB1-CE44-AF05-95504E84A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BF861-C0D1-1047-B8CE-2854080AE70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23D8E4-B14C-F043-B521-76BDD38A2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3C742-2789-2247-9E96-468613198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AAACA-BDB4-4548-9BA7-F07767811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626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794F17-31E9-C641-945A-DAEF60449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BF861-C0D1-1047-B8CE-2854080AE70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3D0193-A76E-F34C-BE71-4024151C2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C85ED3-4B76-2440-A816-70D81537B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AAACA-BDB4-4548-9BA7-F07767811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233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102F8-2E15-894E-8705-2BC391B2F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F57F1-9365-BC49-A76D-34AF3084A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2266B7-6C85-0B42-A4E0-BF00C3354B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C3A26A-14E6-FB48-BA3A-E9149B83D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BF861-C0D1-1047-B8CE-2854080AE70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BB4782-9A3C-3F40-AFED-CA4748A38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288AD1-DB6F-6141-89FF-984560C9D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AAACA-BDB4-4548-9BA7-F07767811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74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13EE5-B052-2D4D-B270-F7B86EF63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FF5C8B-7140-9B43-AA6A-7A45F4D4B5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64DC9-AEC2-6349-9F7F-3875A0475E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039B1C-6EAA-BD4B-9AA0-206F02770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BF861-C0D1-1047-B8CE-2854080AE70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4BE4CB-E2AD-614B-9749-C189205C0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92BA0-DF98-C641-B4DA-05FF357F9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AAACA-BDB4-4548-9BA7-F07767811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429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64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1B5F68-F048-8241-A702-8FD65320A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23A75-AB02-364B-806E-AD10BCE08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127D8-AE66-534F-88C1-2723F35F38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4BF861-C0D1-1047-B8CE-2854080AE70F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5F56B-8650-AE41-8A21-E0151F98DE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3198B-FDB6-EA49-B6C8-A5872F5112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BAAACA-BDB4-4548-9BA7-F07767811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926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microsoft.com/office/2007/relationships/hdphoto" Target="../media/hdphoto7.wdp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hyperlink" Target="file:///Users/hashimalghamdi/Desktop/SWE312/Project/Phase%203/SWE312Phase3a-Group5/DesktopPrototypeSWE312/index.html" TargetMode="External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12.png"/><Relationship Id="rId4" Type="http://schemas.openxmlformats.org/officeDocument/2006/relationships/hyperlink" Target="file:///Users/hashimalghamdi/Desktop/SWE312/Project/Phase%203/DHC%20mobile/index.html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36635-3B2F-374F-8085-0A7D9A4C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2750" y="1041400"/>
            <a:ext cx="8826500" cy="23876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5F1D0"/>
                </a:solidFill>
                <a:latin typeface="Century Gothic" panose="020B0502020202020204" pitchFamily="34" charset="0"/>
              </a:rPr>
              <a:t>SWE 312 Final Presentation</a:t>
            </a:r>
            <a:br>
              <a:rPr lang="en-US" b="1" dirty="0">
                <a:solidFill>
                  <a:srgbClr val="F5F1D0"/>
                </a:solidFill>
                <a:latin typeface="Century Gothic" panose="020B0502020202020204" pitchFamily="34" charset="0"/>
              </a:rPr>
            </a:br>
            <a:r>
              <a:rPr lang="en-US" b="1" dirty="0">
                <a:solidFill>
                  <a:srgbClr val="F5F1D0"/>
                </a:solidFill>
                <a:latin typeface="Century Gothic" panose="020B0502020202020204" pitchFamily="34" charset="0"/>
              </a:rPr>
              <a:t>Dhahran Health Clinic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FD4ADB-EAAF-9C4D-B15E-E8094159E1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12192000" cy="199866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5F1D0"/>
                </a:solidFill>
                <a:latin typeface="Century Gothic" panose="020B0502020202020204" pitchFamily="34" charset="0"/>
                <a:cs typeface="Helvetica" panose="020B0604020202020204" pitchFamily="34" charset="0"/>
              </a:rPr>
              <a:t>Group 5 </a:t>
            </a:r>
          </a:p>
          <a:p>
            <a:r>
              <a:rPr lang="en-US" dirty="0">
                <a:solidFill>
                  <a:srgbClr val="F5F1D0"/>
                </a:solidFill>
                <a:latin typeface="Century Gothic" panose="020B0502020202020204" pitchFamily="34" charset="0"/>
                <a:cs typeface="Helvetica" panose="020B0604020202020204" pitchFamily="34" charset="0"/>
              </a:rPr>
              <a:t>Hashim Al-Ghamdi</a:t>
            </a:r>
          </a:p>
          <a:p>
            <a:r>
              <a:rPr lang="en-US" dirty="0">
                <a:solidFill>
                  <a:srgbClr val="F5F1D0"/>
                </a:solidFill>
                <a:latin typeface="Century Gothic" panose="020B0502020202020204" pitchFamily="34" charset="0"/>
                <a:cs typeface="Helvetica" panose="020B0604020202020204" pitchFamily="34" charset="0"/>
              </a:rPr>
              <a:t>Haitham Al-Saeed</a:t>
            </a:r>
          </a:p>
          <a:p>
            <a:r>
              <a:rPr lang="en-US" dirty="0">
                <a:solidFill>
                  <a:srgbClr val="F5F1D0"/>
                </a:solidFill>
                <a:latin typeface="Century Gothic" panose="020B0502020202020204" pitchFamily="34" charset="0"/>
                <a:cs typeface="Helvetica" panose="020B0604020202020204" pitchFamily="34" charset="0"/>
              </a:rPr>
              <a:t>Salem Bamukhier </a:t>
            </a:r>
          </a:p>
          <a:p>
            <a:r>
              <a:rPr lang="en-US" dirty="0">
                <a:solidFill>
                  <a:srgbClr val="F5F1D0"/>
                </a:solidFill>
                <a:latin typeface="Century Gothic" panose="020B0502020202020204" pitchFamily="34" charset="0"/>
                <a:cs typeface="Helvetica" panose="020B0604020202020204" pitchFamily="34" charset="0"/>
              </a:rPr>
              <a:t>Salman Al-Ghamdi</a:t>
            </a:r>
          </a:p>
        </p:txBody>
      </p:sp>
    </p:spTree>
    <p:extLst>
      <p:ext uri="{BB962C8B-B14F-4D97-AF65-F5344CB8AC3E}">
        <p14:creationId xmlns:p14="http://schemas.microsoft.com/office/powerpoint/2010/main" val="4284900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36635-3B2F-374F-8085-0A7D9A4C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2406" y="2959894"/>
            <a:ext cx="6707187" cy="93821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5F1D0"/>
                </a:solidFill>
                <a:latin typeface="+mj-lt"/>
              </a:rPr>
              <a:t>Sketch Prototype</a:t>
            </a:r>
          </a:p>
        </p:txBody>
      </p:sp>
    </p:spTree>
    <p:extLst>
      <p:ext uri="{BB962C8B-B14F-4D97-AF65-F5344CB8AC3E}">
        <p14:creationId xmlns:p14="http://schemas.microsoft.com/office/powerpoint/2010/main" val="1821805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7662EA-D4B3-2746-B48A-27A0217A9A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l="1846" t="2500" r="4762" b="1875"/>
          <a:stretch/>
        </p:blipFill>
        <p:spPr>
          <a:xfrm>
            <a:off x="614362" y="172685"/>
            <a:ext cx="4729163" cy="65579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F4620C-FA27-8948-BDBD-576A105D3D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99274" y="171449"/>
            <a:ext cx="4730400" cy="65591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92D683-BFDD-0F46-8071-878140BA3363}"/>
              </a:ext>
            </a:extLst>
          </p:cNvPr>
          <p:cNvSpPr txBox="1"/>
          <p:nvPr/>
        </p:nvSpPr>
        <p:spPr>
          <a:xfrm>
            <a:off x="738816" y="228598"/>
            <a:ext cx="1900237" cy="369332"/>
          </a:xfrm>
          <a:prstGeom prst="rect">
            <a:avLst/>
          </a:prstGeom>
          <a:solidFill>
            <a:srgbClr val="50648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5F1D0"/>
                </a:solidFill>
              </a:rPr>
              <a:t>Receptionist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E4A02C-80DD-3F4F-8A91-0C72EBAEC542}"/>
              </a:ext>
            </a:extLst>
          </p:cNvPr>
          <p:cNvSpPr txBox="1"/>
          <p:nvPr/>
        </p:nvSpPr>
        <p:spPr>
          <a:xfrm>
            <a:off x="7153904" y="242883"/>
            <a:ext cx="1900237" cy="369332"/>
          </a:xfrm>
          <a:prstGeom prst="rect">
            <a:avLst/>
          </a:prstGeom>
          <a:solidFill>
            <a:srgbClr val="50648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5F1D0"/>
                </a:solidFill>
              </a:rPr>
              <a:t>Doctor/Nurse</a:t>
            </a:r>
          </a:p>
        </p:txBody>
      </p:sp>
    </p:spTree>
    <p:extLst>
      <p:ext uri="{BB962C8B-B14F-4D97-AF65-F5344CB8AC3E}">
        <p14:creationId xmlns:p14="http://schemas.microsoft.com/office/powerpoint/2010/main" val="3365676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7662EA-D4B3-2746-B48A-27A0217A9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0235" y="172685"/>
            <a:ext cx="4636800" cy="65570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D44FA2-5F6A-524C-8B3F-273062507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18160" y="172685"/>
            <a:ext cx="4640428" cy="6555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E6F54B-32D0-1C45-A4A8-2240B03CD53E}"/>
              </a:ext>
            </a:extLst>
          </p:cNvPr>
          <p:cNvSpPr txBox="1"/>
          <p:nvPr/>
        </p:nvSpPr>
        <p:spPr>
          <a:xfrm>
            <a:off x="785813" y="218181"/>
            <a:ext cx="1900237" cy="369332"/>
          </a:xfrm>
          <a:prstGeom prst="rect">
            <a:avLst/>
          </a:prstGeom>
          <a:solidFill>
            <a:srgbClr val="50648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5F1D0"/>
                </a:solidFill>
              </a:rPr>
              <a:t>System Admin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EF49B8-AADB-B446-B018-00A88374ADFB}"/>
              </a:ext>
            </a:extLst>
          </p:cNvPr>
          <p:cNvSpPr txBox="1"/>
          <p:nvPr/>
        </p:nvSpPr>
        <p:spPr>
          <a:xfrm>
            <a:off x="7025316" y="217273"/>
            <a:ext cx="1900237" cy="369332"/>
          </a:xfrm>
          <a:prstGeom prst="rect">
            <a:avLst/>
          </a:prstGeom>
          <a:solidFill>
            <a:srgbClr val="50648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5F1D0"/>
                </a:solidFill>
              </a:rPr>
              <a:t>Patient</a:t>
            </a:r>
          </a:p>
        </p:txBody>
      </p:sp>
    </p:spTree>
    <p:extLst>
      <p:ext uri="{BB962C8B-B14F-4D97-AF65-F5344CB8AC3E}">
        <p14:creationId xmlns:p14="http://schemas.microsoft.com/office/powerpoint/2010/main" val="3219085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152D933-CCC1-494C-9689-E8087EF54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9650" y="3007122"/>
            <a:ext cx="7632700" cy="84375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5F1D0"/>
                </a:solidFill>
                <a:latin typeface="+mj-lt"/>
              </a:rPr>
              <a:t>Developed Prototype</a:t>
            </a:r>
          </a:p>
        </p:txBody>
      </p:sp>
    </p:spTree>
    <p:extLst>
      <p:ext uri="{BB962C8B-B14F-4D97-AF65-F5344CB8AC3E}">
        <p14:creationId xmlns:p14="http://schemas.microsoft.com/office/powerpoint/2010/main" val="3750994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8C4790BA-96FC-E84F-9870-24B2C6B6A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1308100"/>
            <a:ext cx="5772150" cy="3543300"/>
          </a:xfrm>
          <a:prstGeom prst="rect">
            <a:avLst/>
          </a:prstGeom>
        </p:spPr>
      </p:pic>
      <p:pic>
        <p:nvPicPr>
          <p:cNvPr id="10" name="Picture 9">
            <a:hlinkClick r:id="rId4"/>
            <a:extLst>
              <a:ext uri="{FF2B5EF4-FFF2-40B4-BE49-F238E27FC236}">
                <a16:creationId xmlns:a16="http://schemas.microsoft.com/office/drawing/2014/main" id="{9E33A6C9-7BB4-6348-B979-0B47DD7556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8422" l="4633" r="98403">
                        <a14:foregroundMark x1="50160" y1="20930" x2="50160" y2="20930"/>
                        <a14:foregroundMark x1="89617" y1="4070" x2="40575" y2="47176"/>
                        <a14:foregroundMark x1="40575" y1="47176" x2="17891" y2="79319"/>
                        <a14:foregroundMark x1="85942" y1="79319" x2="21086" y2="92857"/>
                        <a14:foregroundMark x1="62939" y1="3322" x2="28115" y2="5565"/>
                        <a14:foregroundMark x1="51597" y1="21179" x2="51597" y2="21179"/>
                        <a14:foregroundMark x1="4952" y1="6561" x2="15176" y2="1578"/>
                        <a14:foregroundMark x1="15176" y1="1578" x2="29872" y2="1080"/>
                        <a14:foregroundMark x1="29872" y1="1080" x2="85623" y2="2658"/>
                        <a14:foregroundMark x1="85623" y1="2658" x2="96965" y2="8140"/>
                        <a14:foregroundMark x1="96965" y1="8140" x2="92013" y2="98422"/>
                        <a14:foregroundMark x1="92013" y1="98422" x2="14537" y2="98588"/>
                        <a14:foregroundMark x1="14537" y1="98588" x2="5431" y2="92608"/>
                        <a14:foregroundMark x1="5431" y1="92608" x2="5751" y2="5150"/>
                        <a14:foregroundMark x1="24760" y1="5150" x2="10224" y2="6561"/>
                        <a14:foregroundMark x1="10224" y1="6561" x2="7987" y2="88787"/>
                        <a14:foregroundMark x1="7987" y1="88787" x2="11502" y2="96512"/>
                        <a14:foregroundMark x1="11502" y1="96512" x2="25559" y2="99834"/>
                        <a14:foregroundMark x1="25559" y1="99834" x2="56390" y2="98007"/>
                        <a14:foregroundMark x1="56390" y1="98007" x2="84505" y2="98588"/>
                        <a14:foregroundMark x1="84505" y1="98588" x2="97125" y2="92027"/>
                        <a14:foregroundMark x1="97125" y1="92027" x2="95048" y2="84302"/>
                        <a14:foregroundMark x1="95048" y1="84302" x2="94409" y2="92193"/>
                        <a14:foregroundMark x1="94409" y1="92193" x2="89137" y2="31063"/>
                        <a14:foregroundMark x1="89137" y1="31063" x2="94728" y2="14784"/>
                        <a14:foregroundMark x1="94728" y1="14784" x2="81150" y2="26744"/>
                        <a14:foregroundMark x1="81150" y1="26744" x2="79233" y2="34219"/>
                        <a14:foregroundMark x1="79233" y1="34219" x2="60064" y2="55066"/>
                        <a14:foregroundMark x1="60064" y1="55066" x2="48403" y2="61794"/>
                        <a14:foregroundMark x1="48403" y1="61794" x2="35463" y2="59967"/>
                        <a14:foregroundMark x1="35463" y1="59967" x2="22843" y2="51080"/>
                        <a14:foregroundMark x1="22843" y1="51080" x2="19329" y2="23920"/>
                        <a14:foregroundMark x1="19329" y1="23920" x2="22204" y2="16196"/>
                        <a14:foregroundMark x1="22204" y1="16196" x2="35144" y2="13206"/>
                        <a14:foregroundMark x1="35144" y1="13206" x2="58147" y2="12043"/>
                        <a14:foregroundMark x1="58147" y1="12043" x2="74281" y2="18522"/>
                        <a14:foregroundMark x1="74281" y1="18522" x2="79393" y2="95100"/>
                        <a14:foregroundMark x1="79393" y1="95100" x2="33227" y2="95681"/>
                        <a14:foregroundMark x1="33227" y1="95681" x2="17412" y2="88787"/>
                        <a14:foregroundMark x1="17412" y1="88787" x2="47923" y2="85216"/>
                        <a14:foregroundMark x1="47923" y1="85216" x2="70128" y2="86130"/>
                        <a14:foregroundMark x1="70128" y1="86130" x2="83227" y2="82807"/>
                        <a14:foregroundMark x1="83227" y1="82807" x2="28914" y2="79734"/>
                        <a14:foregroundMark x1="28914" y1="79734" x2="26358" y2="87542"/>
                        <a14:foregroundMark x1="26358" y1="87542" x2="62939" y2="91694"/>
                        <a14:foregroundMark x1="62939" y1="91694" x2="78435" y2="85050"/>
                        <a14:foregroundMark x1="78435" y1="85050" x2="84345" y2="77658"/>
                        <a14:foregroundMark x1="84345" y1="77658" x2="86741" y2="59219"/>
                        <a14:foregroundMark x1="86741" y1="59219" x2="4633" y2="49917"/>
                        <a14:foregroundMark x1="4633" y1="49917" x2="30511" y2="46595"/>
                        <a14:foregroundMark x1="30511" y1="46595" x2="55431" y2="47010"/>
                        <a14:foregroundMark x1="55431" y1="47010" x2="73003" y2="46595"/>
                        <a14:foregroundMark x1="73003" y1="46595" x2="73163" y2="38538"/>
                        <a14:foregroundMark x1="73163" y1="38538" x2="34505" y2="32558"/>
                        <a14:foregroundMark x1="34505" y1="32558" x2="38658" y2="25000"/>
                        <a14:foregroundMark x1="38658" y1="25000" x2="57348" y2="25748"/>
                        <a14:foregroundMark x1="57348" y1="25748" x2="73802" y2="25498"/>
                        <a14:foregroundMark x1="73802" y1="25498" x2="59265" y2="17691"/>
                        <a14:foregroundMark x1="59265" y1="17691" x2="38019" y2="15365"/>
                        <a14:foregroundMark x1="38019" y1="15365" x2="25240" y2="7724"/>
                        <a14:foregroundMark x1="40575" y1="36213" x2="40256" y2="36213"/>
                        <a14:foregroundMark x1="24121" y1="96179" x2="24121" y2="96179"/>
                        <a14:foregroundMark x1="42332" y1="34551" x2="42332" y2="34551"/>
                        <a14:foregroundMark x1="94728" y1="11213" x2="94728" y2="11213"/>
                        <a14:foregroundMark x1="91853" y1="98422" x2="91853" y2="98422"/>
                        <a14:foregroundMark x1="6869" y1="3488" x2="6869" y2="3488"/>
                        <a14:foregroundMark x1="6230" y1="4568" x2="6230" y2="4568"/>
                        <a14:foregroundMark x1="5591" y1="4817" x2="5112" y2="6312"/>
                        <a14:foregroundMark x1="11981" y1="1578" x2="5751" y2="4900"/>
                        <a14:foregroundMark x1="8307" y1="2409" x2="8307" y2="2409"/>
                        <a14:foregroundMark x1="8786" y1="2409" x2="6230" y2="3488"/>
                        <a14:foregroundMark x1="11981" y1="1578" x2="20288" y2="1163"/>
                        <a14:foregroundMark x1="23482" y1="831" x2="13738" y2="1329"/>
                        <a14:foregroundMark x1="22843" y1="332" x2="11502" y2="1495"/>
                        <a14:foregroundMark x1="32588" y1="581" x2="22204" y2="581"/>
                        <a14:foregroundMark x1="85304" y1="914" x2="31949" y2="914"/>
                        <a14:foregroundMark x1="32428" y1="166" x2="73642" y2="664"/>
                        <a14:foregroundMark x1="73642" y1="664" x2="86102" y2="498"/>
                        <a14:foregroundMark x1="85783" y1="664" x2="96645" y2="5316"/>
                        <a14:foregroundMark x1="96645" y1="5316" x2="96805" y2="5482"/>
                        <a14:foregroundMark x1="87859" y1="831" x2="96326" y2="4900"/>
                        <a14:foregroundMark x1="96965" y1="5565" x2="98083" y2="14369"/>
                        <a14:foregroundMark x1="97604" y1="14701" x2="97604" y2="22425"/>
                        <a14:foregroundMark x1="97604" y1="22425" x2="97604" y2="15615"/>
                        <a14:foregroundMark x1="97125" y1="22342" x2="97604" y2="21761"/>
                        <a14:foregroundMark x1="97764" y1="22757" x2="97604" y2="31395"/>
                        <a14:foregroundMark x1="97764" y1="31811" x2="97604" y2="39286"/>
                        <a14:foregroundMark x1="97604" y1="39286" x2="98083" y2="31561"/>
                        <a14:foregroundMark x1="98083" y1="31561" x2="98083" y2="33887"/>
                        <a14:foregroundMark x1="97284" y1="39452" x2="97764" y2="47425"/>
                        <a14:foregroundMark x1="97764" y1="47425" x2="98403" y2="39784"/>
                        <a14:foregroundMark x1="97444" y1="47425" x2="97604" y2="63123"/>
                        <a14:foregroundMark x1="97604" y1="63123" x2="97444" y2="54402"/>
                        <a14:foregroundMark x1="97284" y1="63538" x2="97604" y2="71096"/>
                        <a14:foregroundMark x1="97604" y1="71096" x2="97125" y2="63621"/>
                        <a14:foregroundMark x1="97125" y1="63621" x2="97604" y2="82641"/>
                        <a14:foregroundMark x1="97604" y1="82558" x2="97923" y2="92857"/>
                      </a14:backgroundRemoval>
                    </a14:imgEffect>
                  </a14:imgLayer>
                </a14:imgProps>
              </a:ext>
            </a:extLst>
          </a:blip>
          <a:srcRect l="4455" r="2985"/>
          <a:stretch/>
        </p:blipFill>
        <p:spPr>
          <a:xfrm>
            <a:off x="7229475" y="271463"/>
            <a:ext cx="3300413" cy="6429375"/>
          </a:xfrm>
          <a:prstGeom prst="rect">
            <a:avLst/>
          </a:prstGeom>
        </p:spPr>
      </p:pic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E4C929E3-224F-4A08-AF33-C8FE4E117B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665" y="1100137"/>
            <a:ext cx="6201251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18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8E14AF5-6086-084B-98D6-3151B4722CBB}"/>
              </a:ext>
            </a:extLst>
          </p:cNvPr>
          <p:cNvSpPr/>
          <p:nvPr/>
        </p:nvSpPr>
        <p:spPr>
          <a:xfrm>
            <a:off x="2475750" y="1785938"/>
            <a:ext cx="33147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 b="1" dirty="0">
                <a:solidFill>
                  <a:srgbClr val="F5F1D0"/>
                </a:solidFill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Desktop Criteria: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5F1D0"/>
                </a:solidFill>
                <a:latin typeface="+mj-lt"/>
              </a:rPr>
              <a:t>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5F1D0"/>
                </a:solidFill>
                <a:latin typeface="+mj-lt"/>
              </a:rPr>
              <a:t>Use of 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5F1D0"/>
                </a:solidFill>
                <a:latin typeface="+mj-lt"/>
              </a:rPr>
              <a:t>Readability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5F1D0"/>
                </a:solidFill>
                <a:latin typeface="+mj-lt"/>
              </a:rPr>
              <a:t>Page Layout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8E34AF0-30A4-444C-8381-9CCDE1DD7D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5567" y="279401"/>
            <a:ext cx="7112796" cy="735012"/>
          </a:xfrm>
        </p:spPr>
        <p:txBody>
          <a:bodyPr>
            <a:noAutofit/>
          </a:bodyPr>
          <a:lstStyle/>
          <a:p>
            <a:r>
              <a:rPr lang="en-US" sz="5000" dirty="0">
                <a:solidFill>
                  <a:srgbClr val="F5F1D0"/>
                </a:solidFill>
                <a:latin typeface="+mj-lt"/>
              </a:rPr>
              <a:t>Evaluation Criteria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B5D459-15A1-3A4B-8493-7C8F27BEF0FF}"/>
              </a:ext>
            </a:extLst>
          </p:cNvPr>
          <p:cNvSpPr/>
          <p:nvPr/>
        </p:nvSpPr>
        <p:spPr>
          <a:xfrm>
            <a:off x="7077077" y="1360753"/>
            <a:ext cx="33147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800" b="1" dirty="0">
                <a:solidFill>
                  <a:srgbClr val="F5F1D0"/>
                </a:solidFill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Mobile Criteria: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5F1D0"/>
                </a:solidFill>
              </a:rPr>
              <a:t>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5F1D0"/>
                </a:solidFill>
              </a:rPr>
              <a:t>Use of 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5F1D0"/>
                </a:solidFill>
              </a:rPr>
              <a:t>Buttons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5F1D0"/>
                </a:solidFill>
              </a:rPr>
              <a:t>Navigation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5F1D0"/>
                </a:solidFill>
              </a:rPr>
              <a:t>Consistency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5F1D0"/>
                </a:solidFill>
              </a:rPr>
              <a:t>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5F1D0"/>
                </a:solidFill>
              </a:rPr>
              <a:t>Typography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5F1D0"/>
                </a:solidFill>
              </a:rPr>
              <a:t>Readability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F72DC5-B407-7947-94CD-F0C9F98D2DDA}"/>
              </a:ext>
            </a:extLst>
          </p:cNvPr>
          <p:cNvSpPr txBox="1"/>
          <p:nvPr/>
        </p:nvSpPr>
        <p:spPr>
          <a:xfrm>
            <a:off x="262107" y="5908882"/>
            <a:ext cx="11667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5F1D0"/>
                </a:solidFill>
              </a:rPr>
              <a:t>Rating scale</a:t>
            </a:r>
            <a:r>
              <a:rPr lang="en-US" sz="2000" dirty="0">
                <a:solidFill>
                  <a:srgbClr val="F5F1D0"/>
                </a:solidFill>
              </a:rPr>
              <a:t>: 1 = Very poor, 2 = Poor, 3 = Mediocre, 4 = Good, 5 = Excellent, 6 = Very Excellent </a:t>
            </a:r>
          </a:p>
        </p:txBody>
      </p:sp>
    </p:spTree>
    <p:extLst>
      <p:ext uri="{BB962C8B-B14F-4D97-AF65-F5344CB8AC3E}">
        <p14:creationId xmlns:p14="http://schemas.microsoft.com/office/powerpoint/2010/main" val="870099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152D933-CCC1-494C-9689-E8087EF54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79612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5F1D0"/>
                </a:solidFill>
                <a:latin typeface="+mj-lt"/>
              </a:rPr>
              <a:t>Evaluation Feedback &amp; Response</a:t>
            </a:r>
          </a:p>
        </p:txBody>
      </p:sp>
    </p:spTree>
    <p:extLst>
      <p:ext uri="{BB962C8B-B14F-4D97-AF65-F5344CB8AC3E}">
        <p14:creationId xmlns:p14="http://schemas.microsoft.com/office/powerpoint/2010/main" val="302755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2551B9E-0DAB-0A46-9377-B86D5D388D4D}"/>
              </a:ext>
            </a:extLst>
          </p:cNvPr>
          <p:cNvSpPr txBox="1"/>
          <p:nvPr/>
        </p:nvSpPr>
        <p:spPr>
          <a:xfrm>
            <a:off x="357188" y="194638"/>
            <a:ext cx="4843462" cy="8925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5F1D0"/>
                </a:solidFill>
              </a:rPr>
              <a:t>Desktop feedback:</a:t>
            </a:r>
          </a:p>
          <a:p>
            <a:endParaRPr lang="en-US" sz="2000" dirty="0">
              <a:solidFill>
                <a:srgbClr val="F5F1D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5F1D0"/>
                </a:solidFill>
              </a:rPr>
              <a:t>Structure</a:t>
            </a:r>
          </a:p>
          <a:p>
            <a:r>
              <a:rPr lang="en-US" dirty="0">
                <a:solidFill>
                  <a:srgbClr val="F5F1D0"/>
                </a:solidFill>
              </a:rPr>
              <a:t>Is it easy to get back to Home page?</a:t>
            </a:r>
          </a:p>
          <a:p>
            <a:r>
              <a:rPr lang="en-US" dirty="0">
                <a:solidFill>
                  <a:srgbClr val="F5F1D0"/>
                </a:solidFill>
              </a:rPr>
              <a:t>4 (There is no home page button, but the user can easily press back button until home page is reached.) </a:t>
            </a:r>
          </a:p>
          <a:p>
            <a:endParaRPr lang="en-US" b="1" dirty="0">
              <a:solidFill>
                <a:srgbClr val="F5F1D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5F1D0"/>
                </a:solidFill>
              </a:rPr>
              <a:t>Page Layout</a:t>
            </a:r>
          </a:p>
          <a:p>
            <a:r>
              <a:rPr lang="en-US" dirty="0">
                <a:solidFill>
                  <a:srgbClr val="F5F1D0"/>
                </a:solidFill>
              </a:rPr>
              <a:t>Are elements sized and arranged to fit within browser window?</a:t>
            </a:r>
          </a:p>
          <a:p>
            <a:r>
              <a:rPr lang="en-US" dirty="0">
                <a:solidFill>
                  <a:srgbClr val="F5F1D0"/>
                </a:solidFill>
              </a:rPr>
              <a:t>4 (Overall, the size of the elements is appropriate, but it is very big if the user wanted to use it in smaller window)</a:t>
            </a:r>
          </a:p>
          <a:p>
            <a:endParaRPr lang="en-US" dirty="0">
              <a:solidFill>
                <a:srgbClr val="F5F1D0"/>
              </a:solidFill>
            </a:endParaRPr>
          </a:p>
          <a:p>
            <a:r>
              <a:rPr lang="en-US" b="1" dirty="0">
                <a:solidFill>
                  <a:srgbClr val="F5F1D0"/>
                </a:solidFill>
              </a:rPr>
              <a:t>Overall evaluation:</a:t>
            </a:r>
            <a:r>
              <a:rPr lang="en-US" dirty="0">
                <a:solidFill>
                  <a:srgbClr val="F5F1D0"/>
                </a:solidFill>
              </a:rPr>
              <a:t> </a:t>
            </a:r>
            <a:r>
              <a:rPr lang="en-US" sz="2400" b="1" i="1" dirty="0">
                <a:solidFill>
                  <a:srgbClr val="F5F1D0"/>
                </a:solidFill>
              </a:rPr>
              <a:t>5 (Excellent)</a:t>
            </a:r>
          </a:p>
          <a:p>
            <a:r>
              <a:rPr lang="en-US" dirty="0">
                <a:solidFill>
                  <a:srgbClr val="F5F1D0"/>
                </a:solidFill>
              </a:rPr>
              <a:t> </a:t>
            </a:r>
          </a:p>
          <a:p>
            <a:r>
              <a:rPr lang="en-US" b="1" dirty="0">
                <a:solidFill>
                  <a:srgbClr val="F5F1D0"/>
                </a:solidFill>
              </a:rPr>
              <a:t>Summary:</a:t>
            </a:r>
            <a:r>
              <a:rPr lang="en-US" dirty="0">
                <a:solidFill>
                  <a:srgbClr val="F5F1D0"/>
                </a:solidFill>
              </a:rPr>
              <a:t> The interface is user friendly. It is clear to the user how to do the required tasks. The only possible disadvantage in the design is that 50% of the page contains dark color, which may not be appropriate for some users.</a:t>
            </a:r>
          </a:p>
          <a:p>
            <a:endParaRPr lang="en-US" dirty="0">
              <a:solidFill>
                <a:srgbClr val="F5F1D0"/>
              </a:solidFill>
            </a:endParaRPr>
          </a:p>
          <a:p>
            <a:endParaRPr lang="en-US" dirty="0">
              <a:solidFill>
                <a:srgbClr val="F5F1D0"/>
              </a:solidFill>
            </a:endParaRPr>
          </a:p>
          <a:p>
            <a:endParaRPr lang="en-US" b="1" dirty="0">
              <a:solidFill>
                <a:srgbClr val="F5F1D0"/>
              </a:solidFill>
            </a:endParaRPr>
          </a:p>
          <a:p>
            <a:endParaRPr lang="en-US" b="1" dirty="0">
              <a:solidFill>
                <a:srgbClr val="F5F1D0"/>
              </a:solidFill>
            </a:endParaRPr>
          </a:p>
          <a:p>
            <a:endParaRPr lang="en-US" dirty="0"/>
          </a:p>
          <a:p>
            <a:endParaRPr lang="en-US" sz="2000" dirty="0">
              <a:solidFill>
                <a:srgbClr val="F5F1D0"/>
              </a:solidFill>
            </a:endParaRPr>
          </a:p>
          <a:p>
            <a:endParaRPr lang="en-US" sz="2000" dirty="0">
              <a:solidFill>
                <a:srgbClr val="F5F1D0"/>
              </a:solidFill>
            </a:endParaRPr>
          </a:p>
          <a:p>
            <a:endParaRPr lang="en-US" sz="2000" dirty="0">
              <a:solidFill>
                <a:srgbClr val="F5F1D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35A8F3-379E-894B-992B-A20C885B0868}"/>
              </a:ext>
            </a:extLst>
          </p:cNvPr>
          <p:cNvSpPr txBox="1"/>
          <p:nvPr/>
        </p:nvSpPr>
        <p:spPr>
          <a:xfrm>
            <a:off x="6340762" y="194638"/>
            <a:ext cx="4843462" cy="9294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5F1D0"/>
                </a:solidFill>
              </a:rPr>
              <a:t>Mobile feedback:</a:t>
            </a:r>
          </a:p>
          <a:p>
            <a:endParaRPr lang="en-US" sz="2000" dirty="0">
              <a:solidFill>
                <a:srgbClr val="F5F1D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5F1D0"/>
                </a:solidFill>
              </a:rPr>
              <a:t>Use of Color</a:t>
            </a:r>
          </a:p>
          <a:p>
            <a:r>
              <a:rPr lang="en-US" dirty="0">
                <a:solidFill>
                  <a:srgbClr val="F5F1D0"/>
                </a:solidFill>
              </a:rPr>
              <a:t>Are there a good color palette and a good color relationship? Does the color palette appeal to the target audience? </a:t>
            </a:r>
          </a:p>
          <a:p>
            <a:r>
              <a:rPr lang="en-US" dirty="0">
                <a:solidFill>
                  <a:srgbClr val="F5F1D0"/>
                </a:solidFill>
              </a:rPr>
              <a:t>6 (The background is dark, and the fonts are light, so they make good combination)</a:t>
            </a:r>
          </a:p>
          <a:p>
            <a:endParaRPr lang="en-US" b="1" dirty="0">
              <a:solidFill>
                <a:srgbClr val="F5F1D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5F1D0"/>
                </a:solidFill>
              </a:rPr>
              <a:t>Structure</a:t>
            </a:r>
          </a:p>
          <a:p>
            <a:r>
              <a:rPr lang="en-US" dirty="0">
                <a:solidFill>
                  <a:srgbClr val="F5F1D0"/>
                </a:solidFill>
              </a:rPr>
              <a:t>Can you navigate readily from page to page?</a:t>
            </a:r>
          </a:p>
          <a:p>
            <a:r>
              <a:rPr lang="en-US" dirty="0">
                <a:solidFill>
                  <a:srgbClr val="F5F1D0"/>
                </a:solidFill>
              </a:rPr>
              <a:t>5 (There is no navigation bar but there is maximum of two pages for any task)</a:t>
            </a:r>
          </a:p>
          <a:p>
            <a:endParaRPr lang="en-US" b="1" dirty="0">
              <a:solidFill>
                <a:srgbClr val="F5F1D0"/>
              </a:solidFill>
            </a:endParaRPr>
          </a:p>
          <a:p>
            <a:r>
              <a:rPr lang="en-US" b="1" dirty="0">
                <a:solidFill>
                  <a:srgbClr val="F5F1D0"/>
                </a:solidFill>
              </a:rPr>
              <a:t>Overall evaluation:</a:t>
            </a:r>
            <a:r>
              <a:rPr lang="en-US" dirty="0">
                <a:solidFill>
                  <a:srgbClr val="F5F1D0"/>
                </a:solidFill>
              </a:rPr>
              <a:t> </a:t>
            </a:r>
            <a:r>
              <a:rPr lang="en-US" sz="2400" b="1" i="1" dirty="0">
                <a:solidFill>
                  <a:srgbClr val="F5F1D0"/>
                </a:solidFill>
              </a:rPr>
              <a:t>6 (Very Excellent)</a:t>
            </a:r>
          </a:p>
          <a:p>
            <a:r>
              <a:rPr lang="en-US" dirty="0">
                <a:solidFill>
                  <a:srgbClr val="F5F1D0"/>
                </a:solidFill>
              </a:rPr>
              <a:t> </a:t>
            </a:r>
          </a:p>
          <a:p>
            <a:r>
              <a:rPr lang="en-US" b="1" dirty="0">
                <a:solidFill>
                  <a:srgbClr val="F5F1D0"/>
                </a:solidFill>
              </a:rPr>
              <a:t>Summary:</a:t>
            </a:r>
            <a:r>
              <a:rPr lang="en-US" dirty="0">
                <a:solidFill>
                  <a:srgbClr val="F5F1D0"/>
                </a:solidFill>
              </a:rPr>
              <a:t> The interface is user friendly. It is clear to the user how to do the required tasks, and everything is organized according to a specific sequence.</a:t>
            </a:r>
          </a:p>
          <a:p>
            <a:endParaRPr lang="en-US" dirty="0">
              <a:solidFill>
                <a:srgbClr val="F5F1D0"/>
              </a:solidFill>
            </a:endParaRPr>
          </a:p>
          <a:p>
            <a:endParaRPr lang="en-US" dirty="0">
              <a:solidFill>
                <a:srgbClr val="F5F1D0"/>
              </a:solidFill>
            </a:endParaRPr>
          </a:p>
          <a:p>
            <a:endParaRPr lang="en-US" b="1" dirty="0">
              <a:solidFill>
                <a:srgbClr val="F5F1D0"/>
              </a:solidFill>
            </a:endParaRPr>
          </a:p>
          <a:p>
            <a:endParaRPr lang="en-US" b="1" dirty="0">
              <a:solidFill>
                <a:srgbClr val="F5F1D0"/>
              </a:solidFill>
            </a:endParaRPr>
          </a:p>
          <a:p>
            <a:endParaRPr lang="en-US" dirty="0"/>
          </a:p>
          <a:p>
            <a:endParaRPr lang="en-US" sz="2000" dirty="0">
              <a:solidFill>
                <a:srgbClr val="F5F1D0"/>
              </a:solidFill>
            </a:endParaRPr>
          </a:p>
          <a:p>
            <a:endParaRPr lang="en-US" sz="2000" dirty="0">
              <a:solidFill>
                <a:srgbClr val="F5F1D0"/>
              </a:solidFill>
            </a:endParaRPr>
          </a:p>
          <a:p>
            <a:endParaRPr lang="en-US" sz="2000" dirty="0">
              <a:solidFill>
                <a:srgbClr val="F5F1D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706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7E32FE-124F-C44F-B812-6880391234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5567" y="279401"/>
            <a:ext cx="7112796" cy="735012"/>
          </a:xfrm>
        </p:spPr>
        <p:txBody>
          <a:bodyPr>
            <a:noAutofit/>
          </a:bodyPr>
          <a:lstStyle/>
          <a:p>
            <a:r>
              <a:rPr lang="en-US" sz="5000" dirty="0">
                <a:solidFill>
                  <a:srgbClr val="F5F1D0"/>
                </a:solidFill>
                <a:latin typeface="+mj-lt"/>
              </a:rPr>
              <a:t>Evaluation Response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BA4125-A371-744B-B60C-0FEB5BF337DA}"/>
              </a:ext>
            </a:extLst>
          </p:cNvPr>
          <p:cNvSpPr txBox="1"/>
          <p:nvPr/>
        </p:nvSpPr>
        <p:spPr>
          <a:xfrm>
            <a:off x="314325" y="1014413"/>
            <a:ext cx="1163002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5F1D0"/>
                </a:solidFill>
              </a:rPr>
              <a:t>The feedback was generally positive so we did not feel a need to change anything.</a:t>
            </a:r>
          </a:p>
          <a:p>
            <a:endParaRPr lang="en-US" dirty="0">
              <a:solidFill>
                <a:srgbClr val="F5F1D0"/>
              </a:solidFill>
            </a:endParaRPr>
          </a:p>
          <a:p>
            <a:r>
              <a:rPr lang="en-US" dirty="0">
                <a:solidFill>
                  <a:srgbClr val="F5F1D0"/>
                </a:solidFill>
              </a:rPr>
              <a:t>As for the points mentioned previously this is our response to it:</a:t>
            </a:r>
          </a:p>
          <a:p>
            <a:endParaRPr lang="en-US" dirty="0">
              <a:solidFill>
                <a:srgbClr val="F5F1D0"/>
              </a:solidFill>
            </a:endParaRPr>
          </a:p>
          <a:p>
            <a:r>
              <a:rPr lang="en-US" b="1" dirty="0">
                <a:solidFill>
                  <a:srgbClr val="F5F1D0"/>
                </a:solidFill>
              </a:rPr>
              <a:t>No home button:</a:t>
            </a:r>
          </a:p>
          <a:p>
            <a:endParaRPr lang="en-US" dirty="0">
              <a:solidFill>
                <a:srgbClr val="F5F1D0"/>
              </a:solidFill>
            </a:endParaRPr>
          </a:p>
          <a:p>
            <a:r>
              <a:rPr lang="en-US" dirty="0">
                <a:solidFill>
                  <a:srgbClr val="F5F1D0"/>
                </a:solidFill>
              </a:rPr>
              <a:t>As the evaluators stated, we don’t have a home button but because the numbers of screens for each user is very small all they have to do is click back and they’re there.</a:t>
            </a:r>
          </a:p>
          <a:p>
            <a:endParaRPr lang="en-US" dirty="0">
              <a:solidFill>
                <a:srgbClr val="F5F1D0"/>
              </a:solidFill>
            </a:endParaRPr>
          </a:p>
          <a:p>
            <a:r>
              <a:rPr lang="en-US" b="1" dirty="0">
                <a:solidFill>
                  <a:srgbClr val="F5F1D0"/>
                </a:solidFill>
              </a:rPr>
              <a:t>Page layout:</a:t>
            </a:r>
          </a:p>
          <a:p>
            <a:endParaRPr lang="en-US" b="1" dirty="0">
              <a:solidFill>
                <a:srgbClr val="F5F1D0"/>
              </a:solidFill>
            </a:endParaRPr>
          </a:p>
          <a:p>
            <a:r>
              <a:rPr lang="en-US" dirty="0">
                <a:solidFill>
                  <a:srgbClr val="F5F1D0"/>
                </a:solidFill>
              </a:rPr>
              <a:t>The window should be responsive and adjustable to different screen sizes so it should not be a problem.</a:t>
            </a:r>
          </a:p>
          <a:p>
            <a:endParaRPr lang="en-US" dirty="0">
              <a:solidFill>
                <a:srgbClr val="F5F1D0"/>
              </a:solidFill>
            </a:endParaRPr>
          </a:p>
          <a:p>
            <a:r>
              <a:rPr lang="en-US" b="1" dirty="0">
                <a:solidFill>
                  <a:srgbClr val="F5F1D0"/>
                </a:solidFill>
              </a:rPr>
              <a:t>No navigation bar (on mobile):</a:t>
            </a:r>
          </a:p>
          <a:p>
            <a:endParaRPr lang="en-US" b="1" dirty="0">
              <a:solidFill>
                <a:srgbClr val="F5F1D0"/>
              </a:solidFill>
            </a:endParaRPr>
          </a:p>
          <a:p>
            <a:r>
              <a:rPr lang="en-US" dirty="0">
                <a:solidFill>
                  <a:srgbClr val="F5F1D0"/>
                </a:solidFill>
              </a:rPr>
              <a:t>A navigation bar for the mobile app is an excellent idea but we feel because there’s a burger menu in every screen and it takes you to wherever you want then this takes place of that.</a:t>
            </a:r>
          </a:p>
        </p:txBody>
      </p:sp>
    </p:spTree>
    <p:extLst>
      <p:ext uri="{BB962C8B-B14F-4D97-AF65-F5344CB8AC3E}">
        <p14:creationId xmlns:p14="http://schemas.microsoft.com/office/powerpoint/2010/main" val="929268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152D933-CCC1-494C-9689-E8087EF54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68600"/>
            <a:ext cx="9144000" cy="98901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5F1D0"/>
                </a:solidFill>
                <a:latin typeface="Century Gothic" panose="020B0502020202020204" pitchFamily="34" charset="0"/>
              </a:rPr>
              <a:t>Thank you for listening</a:t>
            </a:r>
            <a:endParaRPr lang="en-US" dirty="0">
              <a:solidFill>
                <a:srgbClr val="F5F1D0"/>
              </a:solidFill>
              <a:latin typeface="Helvetica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9924E3-4CD9-244E-8128-9E2D07CD5C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rgbClr val="F5F1D0"/>
                </a:solidFill>
                <a:latin typeface="Century Gothic" panose="020B0502020202020204" pitchFamily="34" charset="0"/>
              </a:rPr>
              <a:t>Any questions? Issues? Concerns?</a:t>
            </a:r>
          </a:p>
        </p:txBody>
      </p:sp>
    </p:spTree>
    <p:extLst>
      <p:ext uri="{BB962C8B-B14F-4D97-AF65-F5344CB8AC3E}">
        <p14:creationId xmlns:p14="http://schemas.microsoft.com/office/powerpoint/2010/main" val="1599680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36635-3B2F-374F-8085-0A7D9A4C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59894"/>
            <a:ext cx="9144000" cy="93821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5F1D0"/>
                </a:solidFill>
                <a:latin typeface="Century Gothic" panose="020B0502020202020204" pitchFamily="34" charset="0"/>
              </a:rPr>
              <a:t>Use Case Model</a:t>
            </a:r>
          </a:p>
        </p:txBody>
      </p:sp>
    </p:spTree>
    <p:extLst>
      <p:ext uri="{BB962C8B-B14F-4D97-AF65-F5344CB8AC3E}">
        <p14:creationId xmlns:p14="http://schemas.microsoft.com/office/powerpoint/2010/main" val="2731773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36635-3B2F-374F-8085-0A7D9A4C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000" y="384210"/>
            <a:ext cx="4826000" cy="520699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5F1D0"/>
                </a:solidFill>
                <a:latin typeface="Century Gothic" panose="020B0502020202020204" pitchFamily="34" charset="0"/>
              </a:rPr>
              <a:t>Use Case Diagram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8CDE98-1378-D041-8A1D-BD0534DBB4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7" r="2533" b="1666"/>
          <a:stretch/>
        </p:blipFill>
        <p:spPr>
          <a:xfrm>
            <a:off x="1327944" y="1011255"/>
            <a:ext cx="9536112" cy="539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923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65716EB-D317-1B4A-A9AA-E9F5030146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327309"/>
              </p:ext>
            </p:extLst>
          </p:nvPr>
        </p:nvGraphicFramePr>
        <p:xfrm>
          <a:off x="195262" y="1177382"/>
          <a:ext cx="5715000" cy="5374259"/>
        </p:xfrm>
        <a:graphic>
          <a:graphicData uri="http://schemas.openxmlformats.org/drawingml/2006/table">
            <a:tbl>
              <a:tblPr rtl="1">
                <a:tableStyleId>{5C22544A-7EE6-4342-B048-85BDC9FD1C3A}</a:tableStyleId>
              </a:tblPr>
              <a:tblGrid>
                <a:gridCol w="3686175">
                  <a:extLst>
                    <a:ext uri="{9D8B030D-6E8A-4147-A177-3AD203B41FA5}">
                      <a16:colId xmlns:a16="http://schemas.microsoft.com/office/drawing/2014/main" val="1421517434"/>
                    </a:ext>
                  </a:extLst>
                </a:gridCol>
                <a:gridCol w="2028825">
                  <a:extLst>
                    <a:ext uri="{9D8B030D-6E8A-4147-A177-3AD203B41FA5}">
                      <a16:colId xmlns:a16="http://schemas.microsoft.com/office/drawing/2014/main" val="3338392960"/>
                    </a:ext>
                  </a:extLst>
                </a:gridCol>
              </a:tblGrid>
              <a:tr h="662051">
                <a:tc>
                  <a:txBody>
                    <a:bodyPr/>
                    <a:lstStyle/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</a:rPr>
                        <a:t>Back-up records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06485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</a:rPr>
                        <a:t>Name of use case</a:t>
                      </a:r>
                    </a:p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064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658815"/>
                  </a:ext>
                </a:extLst>
              </a:tr>
              <a:tr h="662051">
                <a:tc>
                  <a:txBody>
                    <a:bodyPr/>
                    <a:lstStyle/>
                    <a:p>
                      <a:pPr marL="342900" lvl="0" indent="-342900" rtl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itchFamily="2" charset="2"/>
                        <a:buChar char="-"/>
                      </a:pPr>
                      <a:r>
                        <a:rPr lang="en-US" sz="1200" u="none" strike="noStrike" dirty="0">
                          <a:solidFill>
                            <a:srgbClr val="F5F1D0"/>
                          </a:solidFill>
                          <a:effectLst/>
                        </a:rPr>
                        <a:t>System admin</a:t>
                      </a:r>
                      <a:endParaRPr lang="en-US" sz="1200" u="none" strike="noStrike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06485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</a:rPr>
                        <a:t>Actor(s):</a:t>
                      </a:r>
                    </a:p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064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10125"/>
                  </a:ext>
                </a:extLst>
              </a:tr>
              <a:tr h="662051">
                <a:tc>
                  <a:txBody>
                    <a:bodyPr/>
                    <a:lstStyle/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</a:rPr>
                        <a:t>Back-up all records in the databases.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06485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</a:rPr>
                        <a:t>Description of use case</a:t>
                      </a:r>
                    </a:p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064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8400"/>
                  </a:ext>
                </a:extLst>
              </a:tr>
              <a:tr h="662051">
                <a:tc>
                  <a:txBody>
                    <a:bodyPr/>
                    <a:lstStyle/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5F1D0"/>
                          </a:solidFill>
                          <a:effectLst/>
                        </a:rPr>
                        <a:t>1- Select the record(s) to be backed-up.</a:t>
                      </a:r>
                    </a:p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5F1D0"/>
                          </a:solidFill>
                          <a:effectLst/>
                        </a:rPr>
                        <a:t>2- Select backup now.</a:t>
                      </a:r>
                      <a:endParaRPr lang="en-US" sz="120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06485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</a:rPr>
                        <a:t>Successful Completion Steps</a:t>
                      </a:r>
                    </a:p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064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608264"/>
                  </a:ext>
                </a:extLst>
              </a:tr>
              <a:tr h="662051">
                <a:tc>
                  <a:txBody>
                    <a:bodyPr/>
                    <a:lstStyle/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5F1D0"/>
                          </a:solidFill>
                          <a:effectLst/>
                        </a:rPr>
                        <a:t>None.</a:t>
                      </a:r>
                      <a:endParaRPr lang="en-US" sz="120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06485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</a:rPr>
                        <a:t>Alternative Steps</a:t>
                      </a:r>
                    </a:p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064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964582"/>
                  </a:ext>
                </a:extLst>
              </a:tr>
              <a:tr h="662051">
                <a:tc>
                  <a:txBody>
                    <a:bodyPr/>
                    <a:lstStyle/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5F1D0"/>
                          </a:solidFill>
                          <a:effectLst/>
                        </a:rPr>
                        <a:t>System admin is logged in to the system.</a:t>
                      </a:r>
                      <a:endParaRPr lang="en-US" sz="120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06485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</a:rPr>
                        <a:t>Pre-condition:</a:t>
                      </a:r>
                    </a:p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064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769422"/>
                  </a:ext>
                </a:extLst>
              </a:tr>
              <a:tr h="662051">
                <a:tc>
                  <a:txBody>
                    <a:bodyPr/>
                    <a:lstStyle/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</a:rPr>
                        <a:t>All records in the databases have been backed-up.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06485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</a:rPr>
                        <a:t>Post-Condition: </a:t>
                      </a:r>
                    </a:p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064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594432"/>
                  </a:ext>
                </a:extLst>
              </a:tr>
              <a:tr h="662051">
                <a:tc>
                  <a:txBody>
                    <a:bodyPr/>
                    <a:lstStyle/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</a:rPr>
                        <a:t>Availability of external backup drives.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06485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</a:rPr>
                        <a:t>Assumptions:</a:t>
                      </a:r>
                    </a:p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064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1340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D07A367-91E9-5247-95FA-F923DB0FE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785479"/>
              </p:ext>
            </p:extLst>
          </p:nvPr>
        </p:nvGraphicFramePr>
        <p:xfrm>
          <a:off x="6201965" y="1177886"/>
          <a:ext cx="5715000" cy="5295904"/>
        </p:xfrm>
        <a:graphic>
          <a:graphicData uri="http://schemas.openxmlformats.org/drawingml/2006/table">
            <a:tbl>
              <a:tblPr rtl="1">
                <a:tableStyleId>{5C22544A-7EE6-4342-B048-85BDC9FD1C3A}</a:tableStyleId>
              </a:tblPr>
              <a:tblGrid>
                <a:gridCol w="3686175">
                  <a:extLst>
                    <a:ext uri="{9D8B030D-6E8A-4147-A177-3AD203B41FA5}">
                      <a16:colId xmlns:a16="http://schemas.microsoft.com/office/drawing/2014/main" val="1421517434"/>
                    </a:ext>
                  </a:extLst>
                </a:gridCol>
                <a:gridCol w="2028825">
                  <a:extLst>
                    <a:ext uri="{9D8B030D-6E8A-4147-A177-3AD203B41FA5}">
                      <a16:colId xmlns:a16="http://schemas.microsoft.com/office/drawing/2014/main" val="3338392960"/>
                    </a:ext>
                  </a:extLst>
                </a:gridCol>
              </a:tblGrid>
              <a:tr h="493975">
                <a:tc>
                  <a:txBody>
                    <a:bodyPr/>
                    <a:lstStyle/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Create file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06485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Name of use case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 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064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658815"/>
                  </a:ext>
                </a:extLst>
              </a:tr>
              <a:tr h="493975">
                <a:tc>
                  <a:txBody>
                    <a:bodyPr/>
                    <a:lstStyle/>
                    <a:p>
                      <a:pPr marL="342900" lvl="0" indent="-342900" rtl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itchFamily="2" charset="2"/>
                        <a:buChar char="-"/>
                      </a:pPr>
                      <a:r>
                        <a:rPr lang="en-US" sz="1200" u="none" strike="noStrike">
                          <a:solidFill>
                            <a:srgbClr val="F5F1D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Receptionist</a:t>
                      </a:r>
                      <a:endParaRPr lang="en-US" sz="1200" u="none" strike="noStrike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 marL="342900" lvl="0" indent="-342900" rtl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itchFamily="2" charset="2"/>
                        <a:buChar char="-"/>
                      </a:pPr>
                      <a:r>
                        <a:rPr lang="en-US" sz="1200" u="none" strike="noStrike">
                          <a:solidFill>
                            <a:srgbClr val="F5F1D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Patient</a:t>
                      </a:r>
                      <a:endParaRPr lang="en-US" sz="1200" u="none" strike="noStrike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06485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Actor(s):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 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064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10125"/>
                  </a:ext>
                </a:extLst>
              </a:tr>
              <a:tr h="689768">
                <a:tc>
                  <a:txBody>
                    <a:bodyPr/>
                    <a:lstStyle/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The receptionist gives the patient a form to fill, then the receptionist enters the records to the system or the user does it themselves in the system.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06485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Description of use case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 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064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28400"/>
                  </a:ext>
                </a:extLst>
              </a:tr>
              <a:tr h="493975">
                <a:tc>
                  <a:txBody>
                    <a:bodyPr/>
                    <a:lstStyle/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5F1D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1- The receptionist enters the patient’s personal records as a form to the database.</a:t>
                      </a:r>
                      <a:endParaRPr lang="en-US" sz="120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06485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Successful Completion Steps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 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064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608264"/>
                  </a:ext>
                </a:extLst>
              </a:tr>
              <a:tr h="885560">
                <a:tc>
                  <a:txBody>
                    <a:bodyPr/>
                    <a:lstStyle/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1- The patient enters their name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2- Enter birthdate</a:t>
                      </a:r>
                    </a:p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3- Enter national ID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4- Enter contact info</a:t>
                      </a:r>
                    </a:p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5- Enter insurance (if any)</a:t>
                      </a:r>
                    </a:p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6- Enter password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06485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Alternative Steps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 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064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964582"/>
                  </a:ext>
                </a:extLst>
              </a:tr>
              <a:tr h="493975">
                <a:tc>
                  <a:txBody>
                    <a:bodyPr/>
                    <a:lstStyle/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5F1D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Receptionist Logged in.</a:t>
                      </a:r>
                      <a:endParaRPr lang="en-US" sz="120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5F1D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Patient file does not exist.</a:t>
                      </a:r>
                      <a:endParaRPr lang="en-US" sz="120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06485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Pre-condition: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 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064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769422"/>
                  </a:ext>
                </a:extLst>
              </a:tr>
              <a:tr h="493975">
                <a:tc>
                  <a:txBody>
                    <a:bodyPr/>
                    <a:lstStyle/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The patient can make an appointment.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The patient can request any type of medical tests.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06485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Post-Condition: 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 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064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594432"/>
                  </a:ext>
                </a:extLst>
              </a:tr>
              <a:tr h="493975">
                <a:tc>
                  <a:txBody>
                    <a:bodyPr/>
                    <a:lstStyle/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5F1D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None.</a:t>
                      </a:r>
                      <a:endParaRPr lang="en-US" sz="120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06485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Assumptions: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5F1D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 </a:t>
                      </a:r>
                      <a:endParaRPr lang="en-US" sz="1200" dirty="0">
                        <a:solidFill>
                          <a:srgbClr val="F5F1D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5064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134038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6C987FB0-3B0A-42F6-B327-CCA837BEC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84210"/>
            <a:ext cx="5715000" cy="520699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5F1D0"/>
                </a:solidFill>
                <a:latin typeface="Century Gothic" panose="020B0502020202020204" pitchFamily="34" charset="0"/>
              </a:rPr>
              <a:t>Use Case Description</a:t>
            </a:r>
          </a:p>
        </p:txBody>
      </p:sp>
    </p:spTree>
    <p:extLst>
      <p:ext uri="{BB962C8B-B14F-4D97-AF65-F5344CB8AC3E}">
        <p14:creationId xmlns:p14="http://schemas.microsoft.com/office/powerpoint/2010/main" val="3424579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152D933-CCC1-494C-9689-E8087EF54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5372"/>
            <a:ext cx="9144000" cy="90725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5F1D0"/>
                </a:solidFill>
                <a:latin typeface="+mj-lt"/>
              </a:rPr>
              <a:t>Design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2077746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DA914A78-FF67-4CD2-BCB5-580D876A9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602" y="2253456"/>
            <a:ext cx="4072131" cy="40721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68B7D27-7D14-4280-8B3B-43F3F62EC2BD}"/>
              </a:ext>
            </a:extLst>
          </p:cNvPr>
          <p:cNvSpPr txBox="1">
            <a:spLocks/>
          </p:cNvSpPr>
          <p:nvPr/>
        </p:nvSpPr>
        <p:spPr>
          <a:xfrm>
            <a:off x="364234" y="292100"/>
            <a:ext cx="3454400" cy="907256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5F1D0"/>
                </a:solidFill>
                <a:latin typeface="+mj-lt"/>
              </a:rPr>
              <a:t>Logo Design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FBDBBD-E0FA-43E1-81B6-39A3133F2C6E}"/>
              </a:ext>
            </a:extLst>
          </p:cNvPr>
          <p:cNvSpPr/>
          <p:nvPr/>
        </p:nvSpPr>
        <p:spPr>
          <a:xfrm>
            <a:off x="364234" y="1199356"/>
            <a:ext cx="5249166" cy="1684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5F1D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The logo was designed to stand out without using obvious symbols</a:t>
            </a:r>
          </a:p>
        </p:txBody>
      </p:sp>
    </p:spTree>
    <p:extLst>
      <p:ext uri="{BB962C8B-B14F-4D97-AF65-F5344CB8AC3E}">
        <p14:creationId xmlns:p14="http://schemas.microsoft.com/office/powerpoint/2010/main" val="3659635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136DF86-9AC8-4C00-B38E-5A47F3A30BFB}"/>
              </a:ext>
            </a:extLst>
          </p:cNvPr>
          <p:cNvSpPr txBox="1">
            <a:spLocks/>
          </p:cNvSpPr>
          <p:nvPr/>
        </p:nvSpPr>
        <p:spPr>
          <a:xfrm>
            <a:off x="364234" y="292100"/>
            <a:ext cx="3454400" cy="907256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5F1D0"/>
                </a:solidFill>
                <a:latin typeface="+mj-lt"/>
              </a:rPr>
              <a:t>Familiarity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989B47-1845-41F8-8E59-29EB5E3C60CE}"/>
              </a:ext>
            </a:extLst>
          </p:cNvPr>
          <p:cNvSpPr/>
          <p:nvPr/>
        </p:nvSpPr>
        <p:spPr>
          <a:xfrm>
            <a:off x="364234" y="1199356"/>
            <a:ext cx="5249166" cy="1684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5F1D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“By making the system look similar to other systems will make it easier to use.” (Jakob’s law)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EBBF1B-AD30-48FA-A57E-F0598ABCC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806" y="1647713"/>
            <a:ext cx="2188708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586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136DF86-9AC8-4C00-B38E-5A47F3A30BFB}"/>
              </a:ext>
            </a:extLst>
          </p:cNvPr>
          <p:cNvSpPr txBox="1">
            <a:spLocks/>
          </p:cNvSpPr>
          <p:nvPr/>
        </p:nvSpPr>
        <p:spPr>
          <a:xfrm>
            <a:off x="364234" y="292100"/>
            <a:ext cx="3454400" cy="907256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5F1D0"/>
                </a:solidFill>
                <a:latin typeface="+mj-lt"/>
              </a:rPr>
              <a:t>Visual Aids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6BC517D-B276-411F-82E3-52721FBF7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6" b="99764" l="0" r="99513">
                        <a14:foregroundMark x1="73966" y1="8952" x2="73966" y2="8952"/>
                        <a14:foregroundMark x1="87348" y1="10718" x2="35766" y2="10718"/>
                        <a14:foregroundMark x1="11922" y1="5889" x2="13139" y2="59011"/>
                        <a14:foregroundMark x1="68856" y1="57362" x2="51825" y2="73380"/>
                        <a14:foregroundMark x1="51825" y1="73380" x2="48662" y2="81508"/>
                        <a14:foregroundMark x1="69343" y1="91284" x2="36253" y2="91166"/>
                        <a14:foregroundMark x1="36253" y1="91166" x2="17762" y2="84335"/>
                        <a14:foregroundMark x1="17762" y1="84335" x2="10949" y2="12485"/>
                        <a14:foregroundMark x1="10949" y1="12485" x2="56691" y2="9423"/>
                        <a14:foregroundMark x1="56691" y1="9423" x2="78832" y2="9894"/>
                        <a14:foregroundMark x1="78832" y1="9894" x2="86618" y2="22497"/>
                        <a14:foregroundMark x1="86618" y1="22497" x2="82482" y2="85277"/>
                        <a14:foregroundMark x1="82482" y1="85277" x2="58637" y2="85512"/>
                        <a14:foregroundMark x1="58637" y1="85512" x2="17275" y2="74205"/>
                        <a14:foregroundMark x1="17275" y1="74205" x2="64964" y2="69494"/>
                        <a14:foregroundMark x1="64964" y1="69494" x2="64234" y2="59011"/>
                        <a14:foregroundMark x1="64234" y1="59011" x2="39903" y2="56184"/>
                        <a14:foregroundMark x1="39903" y1="56184" x2="25061" y2="47821"/>
                        <a14:foregroundMark x1="25061" y1="47821" x2="49392" y2="46643"/>
                        <a14:foregroundMark x1="49392" y1="46643" x2="71290" y2="49823"/>
                        <a14:foregroundMark x1="71290" y1="49823" x2="96107" y2="45112"/>
                        <a14:foregroundMark x1="96107" y1="45112" x2="85888" y2="34629"/>
                        <a14:foregroundMark x1="85888" y1="34629" x2="43796" y2="21673"/>
                        <a14:foregroundMark x1="43796" y1="21673" x2="26521" y2="14016"/>
                        <a14:foregroundMark x1="26521" y1="14016" x2="19951" y2="3887"/>
                        <a14:foregroundMark x1="19951" y1="3887" x2="44769" y2="9776"/>
                        <a14:foregroundMark x1="44769" y1="9776" x2="69100" y2="8009"/>
                        <a14:foregroundMark x1="69100" y1="8009" x2="48418" y2="4476"/>
                        <a14:foregroundMark x1="48418" y1="4476" x2="26034" y2="3887"/>
                        <a14:foregroundMark x1="26034" y1="3887" x2="26034" y2="3887"/>
                        <a14:foregroundMark x1="81022" y1="5654" x2="91971" y2="16608"/>
                        <a14:foregroundMark x1="91971" y1="16608" x2="91971" y2="19435"/>
                        <a14:foregroundMark x1="91484" y1="50059" x2="84915" y2="93286"/>
                        <a14:foregroundMark x1="84915" y1="93286" x2="60584" y2="94935"/>
                        <a14:foregroundMark x1="60584" y1="94935" x2="13625" y2="91637"/>
                        <a14:foregroundMark x1="13625" y1="91637" x2="6083" y2="69140"/>
                        <a14:foregroundMark x1="6083" y1="69140" x2="6813" y2="56419"/>
                        <a14:foregroundMark x1="86375" y1="91519" x2="61314" y2="91284"/>
                        <a14:foregroundMark x1="85158" y1="96113" x2="11679" y2="95760"/>
                        <a14:foregroundMark x1="11679" y1="95760" x2="6083" y2="83981"/>
                        <a14:foregroundMark x1="6083" y1="83981" x2="6813" y2="78327"/>
                        <a14:foregroundMark x1="72993" y1="2827" x2="26277" y2="4829"/>
                        <a14:foregroundMark x1="26277" y1="4829" x2="70560" y2="2356"/>
                        <a14:foregroundMark x1="70560" y1="2356" x2="20681" y2="1649"/>
                        <a14:foregroundMark x1="55474" y1="16843" x2="34063" y2="16019"/>
                        <a14:foregroundMark x1="4380" y1="23322" x2="4380" y2="27797"/>
                        <a14:foregroundMark x1="23601" y1="33451" x2="45985" y2="33098"/>
                        <a14:foregroundMark x1="45985" y1="33098" x2="83455" y2="33098"/>
                        <a14:foregroundMark x1="93917" y1="21908" x2="93917" y2="40989"/>
                        <a14:foregroundMark x1="58394" y1="50530" x2="36253" y2="50530"/>
                        <a14:foregroundMark x1="36253" y1="50530" x2="36253" y2="50530"/>
                        <a14:foregroundMark x1="34063" y1="56773" x2="23601" y2="56419"/>
                        <a14:foregroundMark x1="71290" y1="2002" x2="85158" y2="1649"/>
                        <a14:foregroundMark x1="85158" y1="1413" x2="96107" y2="11307"/>
                        <a14:foregroundMark x1="96107" y1="11307" x2="96107" y2="15783"/>
                        <a14:foregroundMark x1="81509" y1="68787" x2="70073" y2="83392"/>
                        <a14:foregroundMark x1="50852" y1="78327" x2="75669" y2="77503"/>
                        <a14:foregroundMark x1="75669" y1="77503" x2="76886" y2="77503"/>
                        <a14:foregroundMark x1="97810" y1="47114" x2="98054" y2="36278"/>
                        <a14:foregroundMark x1="98054" y1="36396" x2="98054" y2="22850"/>
                        <a14:foregroundMark x1="98297" y1="22497" x2="99513" y2="6478"/>
                        <a14:foregroundMark x1="19951" y1="1531" x2="1946" y2="7774"/>
                        <a14:foregroundMark x1="1946" y1="7774" x2="1946" y2="15548"/>
                        <a14:foregroundMark x1="2676" y1="6714" x2="21411" y2="471"/>
                        <a14:foregroundMark x1="21411" y1="471" x2="22628" y2="353"/>
                        <a14:foregroundMark x1="82238" y1="1649" x2="97080" y2="6714"/>
                        <a14:foregroundMark x1="2676" y1="6949" x2="19465" y2="1060"/>
                        <a14:foregroundMark x1="20195" y1="1649" x2="243" y2="6596"/>
                        <a14:foregroundMark x1="243" y1="6596" x2="0" y2="6596"/>
                        <a14:foregroundMark x1="16788" y1="1531" x2="243" y2="6832"/>
                        <a14:foregroundMark x1="15085" y1="1649" x2="1217" y2="5065"/>
                        <a14:foregroundMark x1="86375" y1="1060" x2="99270" y2="7067"/>
                        <a14:foregroundMark x1="3406" y1="15783" x2="730" y2="30506"/>
                        <a14:foregroundMark x1="1460" y1="31213" x2="1460" y2="44876"/>
                        <a14:foregroundMark x1="2433" y1="45465" x2="2190" y2="65135"/>
                        <a14:foregroundMark x1="36740" y1="60424" x2="24818" y2="70200"/>
                        <a14:foregroundMark x1="24818" y1="70200" x2="19221" y2="70907"/>
                        <a14:foregroundMark x1="2433" y1="65960" x2="1946" y2="76561"/>
                        <a14:foregroundMark x1="2190" y1="77032" x2="1217" y2="93404"/>
                        <a14:foregroundMark x1="2676" y1="93757" x2="22141" y2="99058"/>
                        <a14:foregroundMark x1="22141" y1="99058" x2="30657" y2="99058"/>
                        <a14:foregroundMark x1="20195" y1="98822" x2="2676" y2="94229"/>
                        <a14:foregroundMark x1="2920" y1="94582" x2="22871" y2="99058"/>
                        <a14:foregroundMark x1="18491" y1="99411" x2="2433" y2="95053"/>
                        <a14:foregroundMark x1="3406" y1="95406" x2="7786" y2="98233"/>
                        <a14:foregroundMark x1="33333" y1="98940" x2="55961" y2="97998"/>
                        <a14:foregroundMark x1="55961" y1="97998" x2="80535" y2="97998"/>
                        <a14:foregroundMark x1="79562" y1="98940" x2="97810" y2="93757"/>
                        <a14:foregroundMark x1="94891" y1="96584" x2="81995" y2="99882"/>
                        <a14:foregroundMark x1="96594" y1="93404" x2="97810" y2="94229"/>
                        <a14:foregroundMark x1="98540" y1="92697" x2="98297" y2="79741"/>
                        <a14:foregroundMark x1="97810" y1="79034" x2="98783" y2="64900"/>
                        <a14:foregroundMark x1="98783" y1="63840" x2="99513" y2="47585"/>
                        <a14:backgroundMark x1="2190" y1="824" x2="1460" y2="1413"/>
                        <a14:backgroundMark x1="95864" y1="942" x2="98297" y2="1767"/>
                        <a14:backgroundMark x1="973" y1="98822" x2="2676" y2="99529"/>
                        <a14:backgroundMark x1="98540" y1="98587" x2="97324" y2="994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90768" y="1635013"/>
            <a:ext cx="2188708" cy="4521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989B47-1845-41F8-8E59-29EB5E3C60CE}"/>
              </a:ext>
            </a:extLst>
          </p:cNvPr>
          <p:cNvSpPr/>
          <p:nvPr/>
        </p:nvSpPr>
        <p:spPr>
          <a:xfrm>
            <a:off x="364234" y="1199356"/>
            <a:ext cx="5249166" cy="1684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5F1D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By using icons that conveys the functions of the elements of the UI.</a:t>
            </a:r>
          </a:p>
        </p:txBody>
      </p:sp>
    </p:spTree>
    <p:extLst>
      <p:ext uri="{BB962C8B-B14F-4D97-AF65-F5344CB8AC3E}">
        <p14:creationId xmlns:p14="http://schemas.microsoft.com/office/powerpoint/2010/main" val="2045126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085320C-CD72-499A-BD9D-83CB95B4BCDC}"/>
              </a:ext>
            </a:extLst>
          </p:cNvPr>
          <p:cNvSpPr/>
          <p:nvPr/>
        </p:nvSpPr>
        <p:spPr>
          <a:xfrm>
            <a:off x="364234" y="1199356"/>
            <a:ext cx="5249166" cy="1130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5F1D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Splitting the complicated forms into smaller sections.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E8C9520-DC29-4F09-A45B-69264A8B7003}"/>
              </a:ext>
            </a:extLst>
          </p:cNvPr>
          <p:cNvSpPr txBox="1">
            <a:spLocks/>
          </p:cNvSpPr>
          <p:nvPr/>
        </p:nvSpPr>
        <p:spPr>
          <a:xfrm>
            <a:off x="364234" y="292100"/>
            <a:ext cx="3454400" cy="907256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5F1D0"/>
                </a:solidFill>
                <a:latin typeface="+mj-lt"/>
              </a:rPr>
              <a:t>Simplicity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57C88C-BD0B-45E4-B83A-4EE029A95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6" b="89753" l="730" r="97567">
                        <a14:foregroundMark x1="63260" y1="82568" x2="58637" y2="65607"/>
                        <a14:foregroundMark x1="58637" y1="65607" x2="55474" y2="79505"/>
                        <a14:foregroundMark x1="55474" y1="79505" x2="74939" y2="53946"/>
                        <a14:foregroundMark x1="74939" y1="53946" x2="84185" y2="73380"/>
                        <a14:foregroundMark x1="84185" y1="73380" x2="92701" y2="36160"/>
                        <a14:foregroundMark x1="92701" y1="36160" x2="88321" y2="50883"/>
                        <a14:foregroundMark x1="88321" y1="50883" x2="72993" y2="14723"/>
                        <a14:foregroundMark x1="72993" y1="14723" x2="74209" y2="44641"/>
                        <a14:foregroundMark x1="74209" y1="44641" x2="78589" y2="26855"/>
                        <a14:foregroundMark x1="78589" y1="26855" x2="72019" y2="56184"/>
                        <a14:foregroundMark x1="72019" y1="56184" x2="73236" y2="24264"/>
                        <a14:foregroundMark x1="73236" y1="24264" x2="64477" y2="49941"/>
                        <a14:foregroundMark x1="64477" y1="49941" x2="72506" y2="6714"/>
                        <a14:foregroundMark x1="72506" y1="6714" x2="73966" y2="51237"/>
                        <a14:foregroundMark x1="73966" y1="51237" x2="92214" y2="10718"/>
                        <a14:foregroundMark x1="92214" y1="10718" x2="92457" y2="35807"/>
                        <a14:foregroundMark x1="92457" y1="35807" x2="97810" y2="12721"/>
                        <a14:foregroundMark x1="97810" y1="12721" x2="88078" y2="26737"/>
                        <a14:foregroundMark x1="88078" y1="26737" x2="87348" y2="3651"/>
                        <a14:foregroundMark x1="87348" y1="3651" x2="91727" y2="17786"/>
                        <a14:foregroundMark x1="91727" y1="17786" x2="82238" y2="33687"/>
                        <a14:foregroundMark x1="82238" y1="33687" x2="83455" y2="12839"/>
                        <a14:foregroundMark x1="83455" y1="12839" x2="70073" y2="31684"/>
                        <a14:foregroundMark x1="70073" y1="31684" x2="82725" y2="6714"/>
                        <a14:foregroundMark x1="82725" y1="6714" x2="67883" y2="32391"/>
                        <a14:foregroundMark x1="67883" y1="32391" x2="76156" y2="1767"/>
                        <a14:foregroundMark x1="76156" y1="1767" x2="55718" y2="28033"/>
                        <a14:foregroundMark x1="55718" y1="28033" x2="57178" y2="4829"/>
                        <a14:foregroundMark x1="57178" y1="4829" x2="34550" y2="48763"/>
                        <a14:foregroundMark x1="34550" y1="48763" x2="45742" y2="13192"/>
                        <a14:foregroundMark x1="45742" y1="13192" x2="35280" y2="40636"/>
                        <a14:foregroundMark x1="35280" y1="40636" x2="38686" y2="11543"/>
                        <a14:foregroundMark x1="38686" y1="11543" x2="27007" y2="40165"/>
                        <a14:foregroundMark x1="27007" y1="40165" x2="31873" y2="16490"/>
                        <a14:foregroundMark x1="31873" y1="16490" x2="22384" y2="45465"/>
                        <a14:foregroundMark x1="22384" y1="45465" x2="28224" y2="8245"/>
                        <a14:foregroundMark x1="28224" y1="8245" x2="9246" y2="35689"/>
                        <a14:foregroundMark x1="9246" y1="35689" x2="12165" y2="12603"/>
                        <a14:foregroundMark x1="12165" y1="12603" x2="4136" y2="30506"/>
                        <a14:foregroundMark x1="4136" y1="30506" x2="20438" y2="353"/>
                        <a14:foregroundMark x1="20438" y1="353" x2="3893" y2="9658"/>
                        <a14:foregroundMark x1="3893" y1="9658" x2="17032" y2="37456"/>
                        <a14:foregroundMark x1="17032" y1="37456" x2="34793" y2="353"/>
                        <a14:foregroundMark x1="34793" y1="353" x2="51825" y2="21673"/>
                        <a14:foregroundMark x1="51825" y1="21673" x2="74453" y2="31684"/>
                        <a14:foregroundMark x1="74453" y1="31684" x2="86618" y2="21201"/>
                        <a14:foregroundMark x1="86618" y1="21201" x2="64477" y2="14016"/>
                        <a14:foregroundMark x1="64477" y1="14016" x2="30900" y2="13545"/>
                        <a14:foregroundMark x1="30900" y1="13545" x2="96594" y2="11896"/>
                        <a14:foregroundMark x1="96594" y1="11896" x2="9489" y2="11425"/>
                        <a14:foregroundMark x1="9489" y1="11425" x2="72019" y2="9776"/>
                        <a14:foregroundMark x1="72019" y1="9776" x2="33333" y2="10483"/>
                        <a14:foregroundMark x1="33333" y1="10483" x2="66180" y2="9658"/>
                        <a14:foregroundMark x1="66180" y1="9658" x2="18005" y2="10012"/>
                        <a14:foregroundMark x1="18005" y1="10012" x2="60584" y2="10247"/>
                        <a14:foregroundMark x1="60584" y1="10247" x2="24331" y2="9894"/>
                        <a14:foregroundMark x1="24331" y1="9894" x2="50365" y2="8009"/>
                        <a14:foregroundMark x1="50365" y1="8009" x2="28224" y2="9658"/>
                        <a14:foregroundMark x1="28224" y1="9658" x2="54745" y2="7892"/>
                        <a14:foregroundMark x1="54745" y1="7892" x2="80049" y2="1649"/>
                        <a14:foregroundMark x1="80049" y1="1649" x2="23844" y2="824"/>
                        <a14:foregroundMark x1="23844" y1="824" x2="54258" y2="1178"/>
                        <a14:foregroundMark x1="54258" y1="1178" x2="25547" y2="3062"/>
                        <a14:foregroundMark x1="25547" y1="3062" x2="86861" y2="6832"/>
                        <a14:foregroundMark x1="86861" y1="6832" x2="18735" y2="6007"/>
                        <a14:foregroundMark x1="18735" y1="6007" x2="75426" y2="2356"/>
                        <a14:foregroundMark x1="75426" y1="2356" x2="22628" y2="4594"/>
                        <a14:foregroundMark x1="22628" y1="4594" x2="80779" y2="2945"/>
                        <a14:foregroundMark x1="80779" y1="2945" x2="5284" y2="3060"/>
                        <a14:foregroundMark x1="5323" y1="3046" x2="48662" y2="2473"/>
                        <a14:foregroundMark x1="48662" y1="2473" x2="1703" y2="20612"/>
                        <a14:foregroundMark x1="1703" y1="20612" x2="72506" y2="20966"/>
                        <a14:foregroundMark x1="72506" y1="20966" x2="29197" y2="16490"/>
                        <a14:foregroundMark x1="29197" y1="16490" x2="67640" y2="8952"/>
                        <a14:foregroundMark x1="67640" y1="8952" x2="35280" y2="8716"/>
                        <a14:foregroundMark x1="35280" y1="8716" x2="71046" y2="16254"/>
                        <a14:foregroundMark x1="71046" y1="16254" x2="14355" y2="17314"/>
                        <a14:foregroundMark x1="14355" y1="17314" x2="67883" y2="24735"/>
                        <a14:foregroundMark x1="67883" y1="24735" x2="28710" y2="35571"/>
                        <a14:foregroundMark x1="28710" y1="35571" x2="72263" y2="36514"/>
                        <a14:foregroundMark x1="72263" y1="36514" x2="37713" y2="39694"/>
                        <a14:foregroundMark x1="37713" y1="39694" x2="76642" y2="55241"/>
                        <a14:foregroundMark x1="76642" y1="55241" x2="18978" y2="56066"/>
                        <a14:foregroundMark x1="18978" y1="56066" x2="66423" y2="61720"/>
                        <a14:foregroundMark x1="66423" y1="61720" x2="38443" y2="68905"/>
                        <a14:foregroundMark x1="38443" y1="68905" x2="78345" y2="65489"/>
                        <a14:foregroundMark x1="78345" y1="65489" x2="47932" y2="64193"/>
                        <a14:foregroundMark x1="47932" y1="64193" x2="26764" y2="54299"/>
                        <a14:foregroundMark x1="26764" y1="54299" x2="57178" y2="52415"/>
                        <a14:foregroundMark x1="57178" y1="52415" x2="18491" y2="56302"/>
                        <a14:foregroundMark x1="18491" y1="56302" x2="69100" y2="56773"/>
                        <a14:foregroundMark x1="69100" y1="56773" x2="35280" y2="70200"/>
                        <a14:foregroundMark x1="35280" y1="70200" x2="93917" y2="66784"/>
                        <a14:foregroundMark x1="93917" y1="66784" x2="19465" y2="72320"/>
                        <a14:foregroundMark x1="19465" y1="72320" x2="66423" y2="62898"/>
                        <a14:foregroundMark x1="66423" y1="62898" x2="61314" y2="48057"/>
                        <a14:foregroundMark x1="61314" y1="48057" x2="93917" y2="49823"/>
                        <a14:foregroundMark x1="93917" y1="49823" x2="32117" y2="62191"/>
                        <a14:foregroundMark x1="32117" y1="62191" x2="72993" y2="63369"/>
                        <a14:foregroundMark x1="72993" y1="63369" x2="25547" y2="67020"/>
                        <a14:foregroundMark x1="25547" y1="67020" x2="84185" y2="69494"/>
                        <a14:foregroundMark x1="84185" y1="69494" x2="32603" y2="75147"/>
                        <a14:foregroundMark x1="32603" y1="75147" x2="74209" y2="67609"/>
                        <a14:foregroundMark x1="74209" y1="67609" x2="39659" y2="67609"/>
                        <a14:foregroundMark x1="39659" y1="67609" x2="81265" y2="58539"/>
                        <a14:foregroundMark x1="81265" y1="58539" x2="18005" y2="52179"/>
                        <a14:foregroundMark x1="18005" y1="52179" x2="52311" y2="42638"/>
                        <a14:foregroundMark x1="52311" y1="42638" x2="20681" y2="46643"/>
                        <a14:foregroundMark x1="20681" y1="46643" x2="78832" y2="46290"/>
                        <a14:foregroundMark x1="78832" y1="46290" x2="51338" y2="47821"/>
                        <a14:foregroundMark x1="51338" y1="47821" x2="62774" y2="38398"/>
                        <a14:foregroundMark x1="62774" y1="38398" x2="23358" y2="40518"/>
                        <a14:foregroundMark x1="23358" y1="40518" x2="89538" y2="35453"/>
                        <a14:foregroundMark x1="89538" y1="35453" x2="41849" y2="38516"/>
                        <a14:foregroundMark x1="41849" y1="38516" x2="76399" y2="36985"/>
                        <a14:foregroundMark x1="76399" y1="36985" x2="29927" y2="37809"/>
                        <a14:foregroundMark x1="29927" y1="37809" x2="74696" y2="34629"/>
                        <a14:foregroundMark x1="74696" y1="34629" x2="30170" y2="37338"/>
                        <a14:foregroundMark x1="30170" y1="37338" x2="7786" y2="31920"/>
                        <a14:foregroundMark x1="7786" y1="31920" x2="65937" y2="29329"/>
                        <a14:foregroundMark x1="65937" y1="29329" x2="13139" y2="27915"/>
                        <a14:foregroundMark x1="13139" y1="27915" x2="42822" y2="22733"/>
                        <a14:foregroundMark x1="42822" y1="22733" x2="22384" y2="22144"/>
                        <a14:foregroundMark x1="88321" y1="3887" x2="32117" y2="4240"/>
                        <a14:foregroundMark x1="32117" y1="4240" x2="85401" y2="3298"/>
                        <a14:foregroundMark x1="85401" y1="3298" x2="63260" y2="7892"/>
                        <a14:foregroundMark x1="63260" y1="7892" x2="24088" y2="9658"/>
                        <a14:foregroundMark x1="24088" y1="9658" x2="86618" y2="8598"/>
                        <a14:foregroundMark x1="86618" y1="8598" x2="6569" y2="15194"/>
                        <a14:foregroundMark x1="6569" y1="15194" x2="52311" y2="8716"/>
                        <a14:foregroundMark x1="52311" y1="8716" x2="29197" y2="10483"/>
                        <a14:foregroundMark x1="29197" y1="10483" x2="84428" y2="5300"/>
                        <a14:foregroundMark x1="84428" y1="5300" x2="18735" y2="5300"/>
                        <a14:foregroundMark x1="18735" y1="5300" x2="74453" y2="5183"/>
                        <a14:foregroundMark x1="74453" y1="5183" x2="6326" y2="8127"/>
                        <a14:foregroundMark x1="6326" y1="8127" x2="77616" y2="4947"/>
                        <a14:foregroundMark x1="77616" y1="4947" x2="6083" y2="4947"/>
                        <a14:foregroundMark x1="6083" y1="4947" x2="45012" y2="1649"/>
                        <a14:foregroundMark x1="45012" y1="1649" x2="19465" y2="1649"/>
                        <a14:foregroundMark x1="19465" y1="1649" x2="65207" y2="471"/>
                        <a14:foregroundMark x1="65207" y1="471" x2="5451" y2="3001"/>
                        <a14:foregroundMark x1="1805" y1="4786" x2="0" y2="19317"/>
                        <a14:foregroundMark x1="0" y1="19317" x2="6326" y2="32509"/>
                        <a14:foregroundMark x1="6326" y1="32509" x2="5839" y2="13781"/>
                        <a14:foregroundMark x1="5839" y1="13781" x2="243" y2="36514"/>
                        <a14:foregroundMark x1="243" y1="36514" x2="7299" y2="46879"/>
                        <a14:foregroundMark x1="7299" y1="46879" x2="9489" y2="22615"/>
                        <a14:foregroundMark x1="9489" y1="22615" x2="2920" y2="36278"/>
                        <a14:foregroundMark x1="2920" y1="36278" x2="7543" y2="22733"/>
                        <a14:foregroundMark x1="7543" y1="22733" x2="5596" y2="45347"/>
                        <a14:foregroundMark x1="5596" y1="45347" x2="8029" y2="31567"/>
                        <a14:foregroundMark x1="8029" y1="31567" x2="487" y2="51355"/>
                        <a14:foregroundMark x1="487" y1="51355" x2="3406" y2="33569"/>
                        <a14:foregroundMark x1="3406" y1="33569" x2="730" y2="63958"/>
                        <a14:foregroundMark x1="730" y1="63958" x2="5109" y2="33451"/>
                        <a14:foregroundMark x1="5109" y1="33451" x2="2920" y2="63369"/>
                        <a14:foregroundMark x1="2920" y1="63369" x2="14599" y2="42403"/>
                        <a14:foregroundMark x1="14599" y1="42403" x2="3650" y2="68433"/>
                        <a14:foregroundMark x1="3650" y1="68433" x2="973" y2="56419"/>
                        <a14:foregroundMark x1="973" y1="56419" x2="4866" y2="81979"/>
                        <a14:foregroundMark x1="4866" y1="81979" x2="11192" y2="65253"/>
                        <a14:foregroundMark x1="11192" y1="65253" x2="5353" y2="80683"/>
                        <a14:foregroundMark x1="5353" y1="80683" x2="11192" y2="68551"/>
                        <a14:foregroundMark x1="11192" y1="68551" x2="3893" y2="80801"/>
                        <a14:foregroundMark x1="3893" y1="80801" x2="19708" y2="58893"/>
                        <a14:foregroundMark x1="89781" y1="2002" x2="93187" y2="16490"/>
                        <a14:foregroundMark x1="93187" y1="16490" x2="97567" y2="4711"/>
                        <a14:foregroundMark x1="97567" y1="4711" x2="88078" y2="32155"/>
                        <a14:foregroundMark x1="88078" y1="32155" x2="94647" y2="22026"/>
                        <a14:foregroundMark x1="94647" y1="22026" x2="94647" y2="33451"/>
                        <a14:foregroundMark x1="94647" y1="33451" x2="99027" y2="14252"/>
                        <a14:foregroundMark x1="99027" y1="14252" x2="90998" y2="32980"/>
                        <a14:foregroundMark x1="90998" y1="32980" x2="95864" y2="6478"/>
                        <a14:foregroundMark x1="95864" y1="6478" x2="97080" y2="32744"/>
                        <a14:foregroundMark x1="97080" y1="32744" x2="97810" y2="14959"/>
                        <a14:foregroundMark x1="97810" y1="14959" x2="91971" y2="27091"/>
                        <a14:foregroundMark x1="91971" y1="27091" x2="97308" y2="3501"/>
                        <a14:foregroundMark x1="1217" y1="81979" x2="17275" y2="69494"/>
                        <a14:foregroundMark x1="17275" y1="69494" x2="11922" y2="75265"/>
                        <a14:foregroundMark x1="93431" y1="2238" x2="86861" y2="707"/>
                        <a14:foregroundMark x1="93674" y1="1885" x2="87835" y2="707"/>
                        <a14:backgroundMark x1="5353" y1="589" x2="730" y2="2238"/>
                        <a14:backgroundMark x1="1946" y1="2591" x2="0" y2="4358"/>
                        <a14:backgroundMark x1="98540" y1="2473" x2="92745" y2="10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282982">
            <a:off x="7647623" y="863599"/>
            <a:ext cx="2188709" cy="452120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E48F6F-E8C5-4CA6-98E7-425CEF2F54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49" b="99647" l="2920" r="99027">
                        <a14:foregroundMark x1="10857" y1="1976" x2="46229" y2="2356"/>
                        <a14:foregroundMark x1="46229" y1="2356" x2="79805" y2="1296"/>
                        <a14:foregroundMark x1="79805" y1="1296" x2="57421" y2="4594"/>
                        <a14:foregroundMark x1="57421" y1="4594" x2="23844" y2="4594"/>
                        <a14:foregroundMark x1="23844" y1="4594" x2="8273" y2="7067"/>
                        <a14:foregroundMark x1="8273" y1="7067" x2="20195" y2="12956"/>
                        <a14:foregroundMark x1="20195" y1="12956" x2="99270" y2="14959"/>
                        <a14:foregroundMark x1="99270" y1="14959" x2="8516" y2="29093"/>
                        <a14:foregroundMark x1="8516" y1="29093" x2="51582" y2="16843"/>
                        <a14:foregroundMark x1="51582" y1="16843" x2="90511" y2="12014"/>
                        <a14:foregroundMark x1="90511" y1="12014" x2="47445" y2="23204"/>
                        <a14:foregroundMark x1="47445" y1="23204" x2="15572" y2="23793"/>
                        <a14:foregroundMark x1="15572" y1="23793" x2="84672" y2="4594"/>
                        <a14:foregroundMark x1="84672" y1="4594" x2="13139" y2="13663"/>
                        <a14:foregroundMark x1="13139" y1="13663" x2="57908" y2="4476"/>
                        <a14:foregroundMark x1="57908" y1="4476" x2="7056" y2="10601"/>
                        <a14:foregroundMark x1="7056" y1="10601" x2="72749" y2="2238"/>
                        <a14:foregroundMark x1="72749" y1="2238" x2="2433" y2="8481"/>
                        <a14:foregroundMark x1="2433" y1="8481" x2="81265" y2="1178"/>
                        <a14:foregroundMark x1="81265" y1="1178" x2="27007" y2="17432"/>
                        <a14:foregroundMark x1="27007" y1="17432" x2="99513" y2="18492"/>
                        <a14:foregroundMark x1="99513" y1="18492" x2="25547" y2="34393"/>
                        <a14:foregroundMark x1="25547" y1="34393" x2="97324" y2="27208"/>
                        <a14:foregroundMark x1="97324" y1="27208" x2="11679" y2="38869"/>
                        <a14:foregroundMark x1="11679" y1="38869" x2="93187" y2="24028"/>
                        <a14:foregroundMark x1="93187" y1="24028" x2="84672" y2="18257"/>
                        <a14:foregroundMark x1="84672" y1="18257" x2="25791" y2="7892"/>
                        <a14:foregroundMark x1="25791" y1="7892" x2="13382" y2="2591"/>
                        <a14:foregroundMark x1="13382" y1="2591" x2="33090" y2="353"/>
                        <a14:foregroundMark x1="33090" y1="353" x2="7786" y2="6949"/>
                        <a14:foregroundMark x1="7786" y1="6949" x2="91971" y2="707"/>
                        <a14:foregroundMark x1="91971" y1="707" x2="18735" y2="6478"/>
                        <a14:foregroundMark x1="18735" y1="6478" x2="69586" y2="5536"/>
                        <a14:foregroundMark x1="69586" y1="5536" x2="12409" y2="16254"/>
                        <a14:foregroundMark x1="12409" y1="16254" x2="27494" y2="20612"/>
                        <a14:foregroundMark x1="27494" y1="20612" x2="83942" y2="23204"/>
                        <a14:foregroundMark x1="83942" y1="23204" x2="11679" y2="29682"/>
                        <a14:foregroundMark x1="11679" y1="29682" x2="77372" y2="28269"/>
                        <a14:foregroundMark x1="77372" y1="28269" x2="8029" y2="32391"/>
                        <a14:foregroundMark x1="8029" y1="32391" x2="72019" y2="33922"/>
                        <a14:foregroundMark x1="72019" y1="33922" x2="21898" y2="40047"/>
                        <a14:foregroundMark x1="21898" y1="40047" x2="72019" y2="41578"/>
                        <a14:foregroundMark x1="72019" y1="41578" x2="26521" y2="45465"/>
                        <a14:foregroundMark x1="26521" y1="45465" x2="70073" y2="49470"/>
                        <a14:foregroundMark x1="70073" y1="49470" x2="6569" y2="51708"/>
                        <a14:foregroundMark x1="6569" y1="51708" x2="69343" y2="49352"/>
                        <a14:foregroundMark x1="69343" y1="49352" x2="11192" y2="48292"/>
                        <a14:foregroundMark x1="11192" y1="48292" x2="50122" y2="41343"/>
                        <a14:foregroundMark x1="50122" y1="41343" x2="9976" y2="43110"/>
                        <a14:foregroundMark x1="9976" y1="43110" x2="90268" y2="40283"/>
                        <a14:foregroundMark x1="90268" y1="40283" x2="19221" y2="43698"/>
                        <a14:foregroundMark x1="19221" y1="43698" x2="44769" y2="42874"/>
                        <a14:foregroundMark x1="44769" y1="42874" x2="13869" y2="45936"/>
                        <a14:foregroundMark x1="13869" y1="45936" x2="85645" y2="45112"/>
                        <a14:foregroundMark x1="85645" y1="45112" x2="14842" y2="50412"/>
                        <a14:foregroundMark x1="14842" y1="50412" x2="81995" y2="50530"/>
                        <a14:foregroundMark x1="81995" y1="50530" x2="14599" y2="52532"/>
                        <a14:foregroundMark x1="14599" y1="52532" x2="78589" y2="53475"/>
                        <a14:foregroundMark x1="78589" y1="53475" x2="23114" y2="57833"/>
                        <a14:foregroundMark x1="23114" y1="57833" x2="85401" y2="58186"/>
                        <a14:foregroundMark x1="85401" y1="58186" x2="10706" y2="59953"/>
                        <a14:foregroundMark x1="10706" y1="59953" x2="80049" y2="58186"/>
                        <a14:foregroundMark x1="80049" y1="58186" x2="13139" y2="60188"/>
                        <a14:foregroundMark x1="13139" y1="60188" x2="76886" y2="59246"/>
                        <a14:foregroundMark x1="76886" y1="59246" x2="92701" y2="59364"/>
                        <a14:foregroundMark x1="92701" y1="59364" x2="14355" y2="61484"/>
                        <a14:foregroundMark x1="14355" y1="61484" x2="76399" y2="63369"/>
                        <a14:foregroundMark x1="76399" y1="63369" x2="63990" y2="67138"/>
                        <a14:foregroundMark x1="63990" y1="67138" x2="15815" y2="69847"/>
                        <a14:foregroundMark x1="15815" y1="69847" x2="83455" y2="69965"/>
                        <a14:foregroundMark x1="83455" y1="69965" x2="22871" y2="72203"/>
                        <a14:foregroundMark x1="22871" y1="72203" x2="82725" y2="72792"/>
                        <a14:foregroundMark x1="82725" y1="72792" x2="6083" y2="74676"/>
                        <a14:foregroundMark x1="6083" y1="74676" x2="68127" y2="72085"/>
                        <a14:foregroundMark x1="68127" y1="72085" x2="12409" y2="77150"/>
                        <a14:foregroundMark x1="12409" y1="77150" x2="79562" y2="78563"/>
                        <a14:foregroundMark x1="79562" y1="78563" x2="41606" y2="81508"/>
                        <a14:foregroundMark x1="41606" y1="81508" x2="98054" y2="81508"/>
                        <a14:foregroundMark x1="98054" y1="81508" x2="20438" y2="83510"/>
                        <a14:foregroundMark x1="20438" y1="83510" x2="80292" y2="83039"/>
                        <a14:foregroundMark x1="80292" y1="83039" x2="15572" y2="86101"/>
                        <a14:foregroundMark x1="15572" y1="86101" x2="68613" y2="86101"/>
                        <a14:foregroundMark x1="68613" y1="86101" x2="18978" y2="88575"/>
                        <a14:foregroundMark x1="18978" y1="88575" x2="73966" y2="88928"/>
                        <a14:foregroundMark x1="73966" y1="88928" x2="25304" y2="95053"/>
                        <a14:foregroundMark x1="25304" y1="95053" x2="80049" y2="96349"/>
                        <a14:foregroundMark x1="80049" y1="96349" x2="65693" y2="98587"/>
                        <a14:foregroundMark x1="65693" y1="98587" x2="10462" y2="99058"/>
                        <a14:foregroundMark x1="10462" y1="99058" x2="28710" y2="99529"/>
                        <a14:foregroundMark x1="28710" y1="99529" x2="12409" y2="99764"/>
                        <a14:foregroundMark x1="12409" y1="99764" x2="89294" y2="93757"/>
                        <a14:foregroundMark x1="89294" y1="93757" x2="26034" y2="93522"/>
                        <a14:foregroundMark x1="26034" y1="93522" x2="67883" y2="92933"/>
                        <a14:foregroundMark x1="67883" y1="92933" x2="88078" y2="92933"/>
                        <a14:foregroundMark x1="88078" y1="92933" x2="20681" y2="92580"/>
                        <a14:foregroundMark x1="20681" y1="92580" x2="90024" y2="90931"/>
                        <a14:foregroundMark x1="90024" y1="90931" x2="27251" y2="90224"/>
                        <a14:foregroundMark x1="27251" y1="90224" x2="61557" y2="89399"/>
                        <a14:foregroundMark x1="61557" y1="89399" x2="96107" y2="89399"/>
                        <a14:foregroundMark x1="96107" y1="89399" x2="15085" y2="89399"/>
                        <a14:foregroundMark x1="15085" y1="89399" x2="87348" y2="83157"/>
                        <a14:foregroundMark x1="87348" y1="83157" x2="21655" y2="81861"/>
                        <a14:foregroundMark x1="21655" y1="81861" x2="69343" y2="79623"/>
                        <a14:foregroundMark x1="69343" y1="79623" x2="27251" y2="78799"/>
                        <a14:foregroundMark x1="27251" y1="78799" x2="76642" y2="77267"/>
                        <a14:foregroundMark x1="76642" y1="77267" x2="24331" y2="75383"/>
                        <a14:foregroundMark x1="24331" y1="75383" x2="80779" y2="71967"/>
                        <a14:foregroundMark x1="80779" y1="71967" x2="20438" y2="71849"/>
                        <a14:foregroundMark x1="20438" y1="71849" x2="71533" y2="68905"/>
                        <a14:foregroundMark x1="71533" y1="68905" x2="16058" y2="68198"/>
                        <a14:foregroundMark x1="16058" y1="68198" x2="94891" y2="65607"/>
                        <a14:foregroundMark x1="94891" y1="65607" x2="17032" y2="65135"/>
                        <a14:foregroundMark x1="17032" y1="65135" x2="84915" y2="63604"/>
                        <a14:foregroundMark x1="84915" y1="63604" x2="21898" y2="61484"/>
                        <a14:foregroundMark x1="21898" y1="61484" x2="76642" y2="54653"/>
                        <a14:foregroundMark x1="76642" y1="54653" x2="36496" y2="51708"/>
                        <a14:foregroundMark x1="36496" y1="51708" x2="87591" y2="50530"/>
                        <a14:foregroundMark x1="87591" y1="50530" x2="31144" y2="50530"/>
                        <a14:foregroundMark x1="31144" y1="50530" x2="56934" y2="41814"/>
                        <a14:foregroundMark x1="56934" y1="41814" x2="87105" y2="40165"/>
                        <a14:foregroundMark x1="87105" y1="40165" x2="10462" y2="40165"/>
                        <a14:foregroundMark x1="10462" y1="40165" x2="93674" y2="33216"/>
                        <a14:foregroundMark x1="93674" y1="33216" x2="34063" y2="33098"/>
                        <a14:foregroundMark x1="34063" y1="33098" x2="88321" y2="25913"/>
                        <a14:foregroundMark x1="88321" y1="25913" x2="29440" y2="24853"/>
                        <a14:foregroundMark x1="29440" y1="24853" x2="45012" y2="19552"/>
                        <a14:foregroundMark x1="45012" y1="19552" x2="78832" y2="17550"/>
                        <a14:foregroundMark x1="78832" y1="17550" x2="24574" y2="17550"/>
                        <a14:foregroundMark x1="24574" y1="17550" x2="72263" y2="11072"/>
                        <a14:foregroundMark x1="72263" y1="11072" x2="14599" y2="11307"/>
                        <a14:foregroundMark x1="14599" y1="11307" x2="57178" y2="10718"/>
                        <a14:foregroundMark x1="57178" y1="10718" x2="5839" y2="10718"/>
                        <a14:foregroundMark x1="5839" y1="10718" x2="5839" y2="10718"/>
                        <a14:foregroundMark x1="85888" y1="5889" x2="9732" y2="6714"/>
                        <a14:foregroundMark x1="9732" y1="6714" x2="25547" y2="3416"/>
                        <a14:foregroundMark x1="25547" y1="3416" x2="40389" y2="3180"/>
                        <a14:foregroundMark x1="40389" y1="3180" x2="81022" y2="3180"/>
                        <a14:foregroundMark x1="81022" y1="3180" x2="31873" y2="6832"/>
                        <a14:foregroundMark x1="31873" y1="6832" x2="8029" y2="6125"/>
                        <a14:foregroundMark x1="85401" y1="95053" x2="31630" y2="98233"/>
                        <a14:foregroundMark x1="31630" y1="98233" x2="86861" y2="95760"/>
                        <a14:foregroundMark x1="86861" y1="95760" x2="49878" y2="95760"/>
                        <a14:foregroundMark x1="49878" y1="95760" x2="83455" y2="95760"/>
                        <a14:foregroundMark x1="83455" y1="95760" x2="43066" y2="95760"/>
                        <a14:foregroundMark x1="43066" y1="95760" x2="86375" y2="95760"/>
                        <a14:foregroundMark x1="86375" y1="95760" x2="7786" y2="95760"/>
                        <a14:foregroundMark x1="7786" y1="95760" x2="64234" y2="95760"/>
                        <a14:foregroundMark x1="64234" y1="95760" x2="12165" y2="95760"/>
                        <a14:foregroundMark x1="12165" y1="95760" x2="37713" y2="95760"/>
                        <a14:foregroundMark x1="37713" y1="95760" x2="68856" y2="95642"/>
                        <a14:foregroundMark x1="68856" y1="95642" x2="13625" y2="95406"/>
                        <a14:foregroundMark x1="13625" y1="95406" x2="83455" y2="94229"/>
                        <a14:foregroundMark x1="83455" y1="94229" x2="21898" y2="93757"/>
                        <a14:foregroundMark x1="21898" y1="93757" x2="86375" y2="91402"/>
                        <a14:foregroundMark x1="86375" y1="91402" x2="10706" y2="91284"/>
                        <a14:foregroundMark x1="10706" y1="91284" x2="71533" y2="91284"/>
                        <a14:foregroundMark x1="71533" y1="91284" x2="19951" y2="91402"/>
                        <a14:foregroundMark x1="19951" y1="91402" x2="95134" y2="93286"/>
                        <a14:foregroundMark x1="95134" y1="93286" x2="19951" y2="95171"/>
                        <a14:foregroundMark x1="19951" y1="95171" x2="93431" y2="96466"/>
                        <a14:foregroundMark x1="93431" y1="96466" x2="27007" y2="97409"/>
                        <a14:foregroundMark x1="27007" y1="97409" x2="58394" y2="97409"/>
                        <a14:foregroundMark x1="58394" y1="97409" x2="12895" y2="98233"/>
                        <a14:foregroundMark x1="12895" y1="98233" x2="78102" y2="98351"/>
                        <a14:foregroundMark x1="78102" y1="98351" x2="9310" y2="98351"/>
                        <a14:foregroundMark x1="9310" y1="98351" x2="40876" y2="98351"/>
                        <a14:foregroundMark x1="40876" y1="98351" x2="15328" y2="99647"/>
                        <a14:foregroundMark x1="7299" y1="84806" x2="3163" y2="91991"/>
                        <a14:foregroundMark x1="3163" y1="91991" x2="4623" y2="80683"/>
                        <a14:foregroundMark x1="4623" y1="80683" x2="5109" y2="92933"/>
                        <a14:foregroundMark x1="5109" y1="92933" x2="6083" y2="79623"/>
                        <a14:foregroundMark x1="6083" y1="79623" x2="11922" y2="87986"/>
                        <a14:foregroundMark x1="11922" y1="87986" x2="12652" y2="78916"/>
                        <a14:foregroundMark x1="12652" y1="78916" x2="13139" y2="92462"/>
                        <a14:foregroundMark x1="13139" y1="92462" x2="4136" y2="82803"/>
                        <a14:foregroundMark x1="4136" y1="82803" x2="2111" y2="96419"/>
                        <a14:foregroundMark x1="2066" y1="96439" x2="4380" y2="75383"/>
                        <a14:foregroundMark x1="4380" y1="75383" x2="5109" y2="86690"/>
                        <a14:foregroundMark x1="5109" y1="86690" x2="5109" y2="75029"/>
                        <a14:foregroundMark x1="5109" y1="75029" x2="5323" y2="96035"/>
                        <a14:foregroundMark x1="5149" y1="95974" x2="973" y2="35100"/>
                        <a14:foregroundMark x1="973" y1="35100" x2="3406" y2="59011"/>
                        <a14:foregroundMark x1="3406" y1="59011" x2="3893" y2="50648"/>
                        <a14:foregroundMark x1="3893" y1="50648" x2="3893" y2="67845"/>
                        <a14:foregroundMark x1="3893" y1="67845" x2="3893" y2="40400"/>
                        <a14:foregroundMark x1="3893" y1="40400" x2="2920" y2="69494"/>
                        <a14:foregroundMark x1="2920" y1="69494" x2="4623" y2="26737"/>
                        <a14:foregroundMark x1="4623" y1="26737" x2="3163" y2="49117"/>
                        <a14:foregroundMark x1="3163" y1="49117" x2="3163" y2="22615"/>
                        <a14:foregroundMark x1="3163" y1="22615" x2="1217" y2="41225"/>
                        <a14:foregroundMark x1="1217" y1="41225" x2="6569" y2="11896"/>
                        <a14:foregroundMark x1="6569" y1="11896" x2="4866" y2="29918"/>
                        <a14:foregroundMark x1="4866" y1="29918" x2="4380" y2="13310"/>
                        <a14:foregroundMark x1="4380" y1="13310" x2="1217" y2="28033"/>
                        <a14:foregroundMark x1="1217" y1="28033" x2="8516" y2="3416"/>
                        <a14:foregroundMark x1="8516" y1="3416" x2="4623" y2="22379"/>
                        <a14:foregroundMark x1="4623" y1="22379" x2="3650" y2="13074"/>
                        <a14:foregroundMark x1="3650" y1="13074" x2="10706" y2="4476"/>
                        <a14:foregroundMark x1="10706" y1="4476" x2="6813" y2="15430"/>
                        <a14:foregroundMark x1="6813" y1="15430" x2="6813" y2="6832"/>
                        <a14:foregroundMark x1="6813" y1="6832" x2="3163" y2="29564"/>
                        <a14:foregroundMark x1="3163" y1="29564" x2="3893" y2="30506"/>
                        <a14:foregroundMark x1="21168" y1="57362" x2="20195" y2="50059"/>
                        <a14:foregroundMark x1="20195" y1="50059" x2="19221" y2="58304"/>
                        <a14:foregroundMark x1="19221" y1="58304" x2="20438" y2="58539"/>
                        <a14:foregroundMark x1="4380" y1="5771" x2="36010" y2="3651"/>
                        <a14:foregroundMark x1="36010" y1="3651" x2="16058" y2="4005"/>
                        <a14:foregroundMark x1="16058" y1="4005" x2="56691" y2="824"/>
                        <a14:foregroundMark x1="56691" y1="824" x2="25304" y2="589"/>
                        <a14:foregroundMark x1="25304" y1="589" x2="56448" y2="589"/>
                        <a14:foregroundMark x1="56448" y1="589" x2="17518" y2="589"/>
                        <a14:foregroundMark x1="17518" y1="589" x2="47445" y2="589"/>
                        <a14:foregroundMark x1="47445" y1="589" x2="5920" y2="3061"/>
                        <a14:foregroundMark x1="5249" y1="3402" x2="20681" y2="3887"/>
                        <a14:foregroundMark x1="20681" y1="3887" x2="4866" y2="3651"/>
                        <a14:foregroundMark x1="4866" y1="3651" x2="27981" y2="1531"/>
                        <a14:foregroundMark x1="27981" y1="1531" x2="11296" y2="1382"/>
                        <a14:foregroundMark x1="11161" y1="1296" x2="18005" y2="1296"/>
                        <a14:foregroundMark x1="18005" y1="1296" x2="11817" y2="1712"/>
                        <a14:foregroundMark x1="7245" y1="2499" x2="30900" y2="2591"/>
                        <a14:foregroundMark x1="30900" y1="2591" x2="48662" y2="2473"/>
                        <a14:foregroundMark x1="48662" y1="2473" x2="68856" y2="2827"/>
                        <a14:foregroundMark x1="68856" y1="2827" x2="39903" y2="2827"/>
                        <a14:foregroundMark x1="39903" y1="2827" x2="88564" y2="707"/>
                        <a14:foregroundMark x1="88564" y1="707" x2="47932" y2="707"/>
                        <a14:foregroundMark x1="47932" y1="707" x2="75912" y2="707"/>
                        <a14:foregroundMark x1="75912" y1="707" x2="48662" y2="1296"/>
                        <a14:foregroundMark x1="48662" y1="1296" x2="72749" y2="1531"/>
                        <a14:foregroundMark x1="72749" y1="1531" x2="55718" y2="2120"/>
                        <a14:foregroundMark x1="55718" y1="2120" x2="85158" y2="2356"/>
                        <a14:foregroundMark x1="85158" y1="2356" x2="98540" y2="5183"/>
                        <a14:foregroundMark x1="98540" y1="5183" x2="82968" y2="4947"/>
                        <a14:foregroundMark x1="82968" y1="4947" x2="92706" y2="2546"/>
                        <a14:foregroundMark x1="95998" y1="4376" x2="96837" y2="20730"/>
                        <a14:foregroundMark x1="96837" y1="20730" x2="98783" y2="13310"/>
                        <a14:foregroundMark x1="98783" y1="13310" x2="93674" y2="21908"/>
                        <a14:foregroundMark x1="93674" y1="21908" x2="93431" y2="10012"/>
                        <a14:foregroundMark x1="93431" y1="10012" x2="92701" y2="63722"/>
                        <a14:foregroundMark x1="92701" y1="63722" x2="98054" y2="32391"/>
                        <a14:foregroundMark x1="98054" y1="32391" x2="98540" y2="54299"/>
                        <a14:foregroundMark x1="98540" y1="54299" x2="98540" y2="40047"/>
                        <a14:foregroundMark x1="98540" y1="40047" x2="96837" y2="57715"/>
                        <a14:foregroundMark x1="96837" y1="57715" x2="95134" y2="48174"/>
                        <a14:foregroundMark x1="95134" y1="48174" x2="94404" y2="55713"/>
                        <a14:foregroundMark x1="94404" y1="55713" x2="91971" y2="45230"/>
                        <a14:foregroundMark x1="91971" y1="45230" x2="88078" y2="52061"/>
                        <a14:foregroundMark x1="88078" y1="52061" x2="88564" y2="38163"/>
                        <a14:foregroundMark x1="88564" y1="38163" x2="88808" y2="51590"/>
                        <a14:foregroundMark x1="88808" y1="51590" x2="90024" y2="43816"/>
                        <a14:foregroundMark x1="90024" y1="43816" x2="89781" y2="51119"/>
                        <a14:foregroundMark x1="89781" y1="51119" x2="83455" y2="59128"/>
                        <a14:foregroundMark x1="83455" y1="59128" x2="84185" y2="50883"/>
                        <a14:foregroundMark x1="84185" y1="50883" x2="85158" y2="57833"/>
                        <a14:foregroundMark x1="85158" y1="57833" x2="89294" y2="44994"/>
                        <a14:foregroundMark x1="89294" y1="44994" x2="90754" y2="55359"/>
                        <a14:foregroundMark x1="90754" y1="55359" x2="89781" y2="47703"/>
                        <a14:foregroundMark x1="89781" y1="47703" x2="86375" y2="63604"/>
                        <a14:foregroundMark x1="86375" y1="63604" x2="90268" y2="40518"/>
                        <a14:foregroundMark x1="90268" y1="40518" x2="90511" y2="58539"/>
                        <a14:foregroundMark x1="90511" y1="58539" x2="92701" y2="41225"/>
                        <a14:foregroundMark x1="92701" y1="41225" x2="93431" y2="52061"/>
                        <a14:foregroundMark x1="93431" y1="52061" x2="95134" y2="38045"/>
                        <a14:foregroundMark x1="95134" y1="38045" x2="96107" y2="46643"/>
                        <a14:foregroundMark x1="96107" y1="46643" x2="98054" y2="38869"/>
                        <a14:foregroundMark x1="98054" y1="38869" x2="97810" y2="54888"/>
                        <a14:foregroundMark x1="97810" y1="54888" x2="97567" y2="43110"/>
                        <a14:foregroundMark x1="97567" y1="43110" x2="95377" y2="77032"/>
                        <a14:foregroundMark x1="95377" y1="77032" x2="98540" y2="64547"/>
                        <a14:foregroundMark x1="98540" y1="64547" x2="99513" y2="80801"/>
                        <a14:foregroundMark x1="99513" y1="80801" x2="99513" y2="72203"/>
                        <a14:foregroundMark x1="99513" y1="72203" x2="97567" y2="80801"/>
                        <a14:foregroundMark x1="97567" y1="80801" x2="98783" y2="57362"/>
                        <a14:foregroundMark x1="98783" y1="57362" x2="98783" y2="80565"/>
                        <a14:foregroundMark x1="98783" y1="80565" x2="99513" y2="68433"/>
                        <a14:foregroundMark x1="99513" y1="68433" x2="97324" y2="96938"/>
                        <a14:foregroundMark x1="97324" y1="96938" x2="97324" y2="79623"/>
                        <a14:foregroundMark x1="97324" y1="79623" x2="97567" y2="95171"/>
                        <a14:foregroundMark x1="97567" y1="95171" x2="79805" y2="97762"/>
                        <a14:foregroundMark x1="79805" y1="97762" x2="94647" y2="96466"/>
                        <a14:foregroundMark x1="94647" y1="96466" x2="99513" y2="89164"/>
                        <a14:foregroundMark x1="99513" y1="89164" x2="94442" y2="96801"/>
                        <a14:foregroundMark x1="93663" y1="97013" x2="96837" y2="87986"/>
                        <a14:foregroundMark x1="96837" y1="87986" x2="96035" y2="97204"/>
                        <a14:foregroundMark x1="96203" y1="97290" x2="98783" y2="82921"/>
                        <a14:foregroundMark x1="98783" y1="82921" x2="98783" y2="95155"/>
                        <a14:foregroundMark x1="98779" y1="95159" x2="98540" y2="62662"/>
                        <a14:foregroundMark x1="98540" y1="62662" x2="98054" y2="70318"/>
                        <a14:foregroundMark x1="98054" y1="70318" x2="96837" y2="56184"/>
                        <a14:foregroundMark x1="96837" y1="56184" x2="97810" y2="64193"/>
                        <a14:foregroundMark x1="97810" y1="64193" x2="97080" y2="50648"/>
                        <a14:foregroundMark x1="97080" y1="50648" x2="97324" y2="76561"/>
                        <a14:foregroundMark x1="97324" y1="76561" x2="92701" y2="24971"/>
                        <a14:foregroundMark x1="92701" y1="24971" x2="91971" y2="46996"/>
                        <a14:foregroundMark x1="91971" y1="46996" x2="95864" y2="20495"/>
                        <a14:foregroundMark x1="95864" y1="20495" x2="96107" y2="39694"/>
                        <a14:foregroundMark x1="96107" y1="39694" x2="99027" y2="28504"/>
                        <a14:foregroundMark x1="99027" y1="28504" x2="99270" y2="40283"/>
                        <a14:foregroundMark x1="99270" y1="40283" x2="99270" y2="26620"/>
                        <a14:foregroundMark x1="89294" y1="2002" x2="70560" y2="2945"/>
                        <a14:foregroundMark x1="70560" y1="2945" x2="91241" y2="707"/>
                        <a14:foregroundMark x1="91241" y1="707" x2="72506" y2="353"/>
                        <a14:foregroundMark x1="72506" y1="353" x2="88564" y2="353"/>
                        <a14:foregroundMark x1="88564" y1="353" x2="65450" y2="1531"/>
                        <a14:foregroundMark x1="65450" y1="1531" x2="88321" y2="2002"/>
                        <a14:foregroundMark x1="88321" y1="2002" x2="27007" y2="353"/>
                        <a14:foregroundMark x1="27007" y1="353" x2="62530" y2="353"/>
                        <a14:foregroundMark x1="62530" y1="353" x2="44039" y2="353"/>
                        <a14:foregroundMark x1="44039" y1="353" x2="64720" y2="236"/>
                        <a14:foregroundMark x1="64720" y1="236" x2="10307" y2="236"/>
                        <a14:foregroundMark x1="10286" y1="252" x2="45742" y2="353"/>
                        <a14:foregroundMark x1="45742" y1="353" x2="10153" y2="353"/>
                        <a14:foregroundMark x1="10145" y1="359" x2="89294" y2="589"/>
                        <a14:foregroundMark x1="89294" y1="589" x2="10219" y2="699"/>
                        <a14:foregroundMark x1="10522" y1="891" x2="31873" y2="1531"/>
                        <a14:foregroundMark x1="31873" y1="1531" x2="16545" y2="1531"/>
                        <a14:foregroundMark x1="16545" y1="1531" x2="73479" y2="2356"/>
                        <a14:foregroundMark x1="73479" y1="2356" x2="7057" y2="2356"/>
                        <a14:foregroundMark x1="7080" y1="2373" x2="80049" y2="2591"/>
                        <a14:foregroundMark x1="80049" y1="2591" x2="12165" y2="2591"/>
                        <a14:foregroundMark x1="12165" y1="2591" x2="34307" y2="2591"/>
                        <a14:foregroundMark x1="34307" y1="2591" x2="13625" y2="2591"/>
                        <a14:foregroundMark x1="13625" y1="2591" x2="40389" y2="2591"/>
                        <a14:foregroundMark x1="40389" y1="2591" x2="83455" y2="2002"/>
                        <a14:foregroundMark x1="83455" y1="2002" x2="11748" y2="1668"/>
                        <a14:foregroundMark x1="11519" y1="1523" x2="39173" y2="589"/>
                        <a14:foregroundMark x1="39173" y1="589" x2="10046" y2="589"/>
                        <a14:foregroundMark x1="10012" y1="567" x2="75912" y2="236"/>
                        <a14:foregroundMark x1="75912" y1="236" x2="15328" y2="824"/>
                        <a14:foregroundMark x1="15328" y1="824" x2="60827" y2="1296"/>
                        <a14:foregroundMark x1="60827" y1="1296" x2="28954" y2="2120"/>
                        <a14:foregroundMark x1="28954" y1="2120" x2="82725" y2="2238"/>
                        <a14:foregroundMark x1="82725" y1="2238" x2="64964" y2="2945"/>
                        <a14:foregroundMark x1="64964" y1="2945" x2="86618" y2="3534"/>
                        <a14:foregroundMark x1="86618" y1="3534" x2="69343" y2="3416"/>
                        <a14:foregroundMark x1="69343" y1="3416" x2="92944" y2="1649"/>
                        <a14:backgroundMark x1="3650" y1="1060" x2="3650" y2="1060"/>
                        <a14:backgroundMark x1="5353" y1="1060" x2="0" y2="1060"/>
                        <a14:backgroundMark x1="5109" y1="589" x2="0" y2="3180"/>
                        <a14:backgroundMark x1="6813" y1="471" x2="5353" y2="471"/>
                        <a14:backgroundMark x1="7299" y1="471" x2="5596" y2="824"/>
                        <a14:backgroundMark x1="9489" y1="236" x2="5839" y2="707"/>
                        <a14:backgroundMark x1="9246" y1="118" x2="10462" y2="118"/>
                        <a14:backgroundMark x1="95134" y1="824" x2="99270" y2="3298"/>
                        <a14:backgroundMark x1="97810" y1="98115" x2="91727" y2="99764"/>
                        <a14:backgroundMark x1="96837" y1="97409" x2="99270" y2="95406"/>
                        <a14:backgroundMark x1="973" y1="96938" x2="3650" y2="97880"/>
                        <a14:backgroundMark x1="4136" y1="98940" x2="6813" y2="99647"/>
                        <a14:backgroundMark x1="2920" y1="98115" x2="5839" y2="987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46610" y="1168400"/>
            <a:ext cx="2188708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26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775</Words>
  <Application>Microsoft Macintosh PowerPoint</Application>
  <PresentationFormat>Widescreen</PresentationFormat>
  <Paragraphs>157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Century Gothic</vt:lpstr>
      <vt:lpstr>Helvetica</vt:lpstr>
      <vt:lpstr>Symbol</vt:lpstr>
      <vt:lpstr>Times New Roman</vt:lpstr>
      <vt:lpstr>Office Theme</vt:lpstr>
      <vt:lpstr>SWE 312 Final Presentation Dhahran Health Clinic</vt:lpstr>
      <vt:lpstr>Use Case Model</vt:lpstr>
      <vt:lpstr>Use Case Diagram</vt:lpstr>
      <vt:lpstr>Use Case Description</vt:lpstr>
      <vt:lpstr>Design Considerations</vt:lpstr>
      <vt:lpstr>PowerPoint Presentation</vt:lpstr>
      <vt:lpstr>PowerPoint Presentation</vt:lpstr>
      <vt:lpstr>PowerPoint Presentation</vt:lpstr>
      <vt:lpstr>PowerPoint Presentation</vt:lpstr>
      <vt:lpstr>Sketch Prototype</vt:lpstr>
      <vt:lpstr>PowerPoint Presentation</vt:lpstr>
      <vt:lpstr>PowerPoint Presentation</vt:lpstr>
      <vt:lpstr>Developed Prototype</vt:lpstr>
      <vt:lpstr>PowerPoint Presentation</vt:lpstr>
      <vt:lpstr>Evaluation Criteria</vt:lpstr>
      <vt:lpstr>Evaluation Feedback &amp; Response</vt:lpstr>
      <vt:lpstr>PowerPoint Presentation</vt:lpstr>
      <vt:lpstr>Evaluation Response</vt:lpstr>
      <vt:lpstr>Thank you for listening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DHC Presentation</dc:title>
  <dc:creator>هاشم غسان</dc:creator>
  <cp:lastModifiedBy>هاشم غسان</cp:lastModifiedBy>
  <cp:revision>30</cp:revision>
  <dcterms:created xsi:type="dcterms:W3CDTF">2019-12-10T10:27:06Z</dcterms:created>
  <dcterms:modified xsi:type="dcterms:W3CDTF">2019-12-12T14:57:27Z</dcterms:modified>
</cp:coreProperties>
</file>